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Override2.xml" ContentType="application/vnd.openxmlformats-officedocument.themeOverrid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  <p:sldMasterId id="2147483664" r:id="rId2"/>
    <p:sldMasterId id="2147483670" r:id="rId3"/>
    <p:sldMasterId id="2147483678" r:id="rId4"/>
  </p:sldMasterIdLst>
  <p:notesMasterIdLst>
    <p:notesMasterId r:id="rId18"/>
  </p:notesMasterIdLst>
  <p:handoutMasterIdLst>
    <p:handoutMasterId r:id="rId19"/>
  </p:handoutMasterIdLst>
  <p:sldIdLst>
    <p:sldId id="269" r:id="rId5"/>
    <p:sldId id="305" r:id="rId6"/>
    <p:sldId id="306" r:id="rId7"/>
    <p:sldId id="278" r:id="rId8"/>
    <p:sldId id="307" r:id="rId9"/>
    <p:sldId id="308" r:id="rId10"/>
    <p:sldId id="309" r:id="rId11"/>
    <p:sldId id="312" r:id="rId12"/>
    <p:sldId id="313" r:id="rId13"/>
    <p:sldId id="311" r:id="rId14"/>
    <p:sldId id="310" r:id="rId15"/>
    <p:sldId id="314" r:id="rId16"/>
    <p:sldId id="276" r:id="rId17"/>
  </p:sldIdLst>
  <p:sldSz cx="9144000" cy="6858000" type="screen4x3"/>
  <p:notesSz cx="6973888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redacx" initials="p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7273" autoAdjust="0"/>
  </p:normalViewPr>
  <p:slideViewPr>
    <p:cSldViewPr snapToGrid="0" snapToObjects="1">
      <p:cViewPr>
        <p:scale>
          <a:sx n="80" d="100"/>
          <a:sy n="80" d="100"/>
        </p:scale>
        <p:origin x="-1512" y="-2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02" d="100"/>
          <a:sy n="102" d="100"/>
        </p:scale>
        <p:origin x="-3456" y="-104"/>
      </p:cViewPr>
      <p:guideLst>
        <p:guide orient="horz" pos="2909"/>
        <p:guide pos="219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0649DB-205F-4F84-B67A-BA09EF569237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54AF3A0-4DAA-4C80-9650-6397E6A55E2E}">
      <dgm:prSet phldrT="[Text]" custT="1"/>
      <dgm:spPr/>
      <dgm:t>
        <a:bodyPr/>
        <a:lstStyle/>
        <a:p>
          <a:r>
            <a:rPr lang="en-US" sz="1050" b="1" dirty="0" err="1" smtClean="0"/>
            <a:t>Standardul</a:t>
          </a:r>
          <a:r>
            <a:rPr lang="en-US" sz="1050" b="1" dirty="0" smtClean="0"/>
            <a:t> global al </a:t>
          </a:r>
          <a:r>
            <a:rPr lang="en-US" sz="1050" b="1" dirty="0" err="1" smtClean="0"/>
            <a:t>companiei</a:t>
          </a:r>
          <a:r>
            <a:rPr lang="en-US" sz="1050" b="1" dirty="0" smtClean="0"/>
            <a:t> </a:t>
          </a:r>
          <a:r>
            <a:rPr lang="en-US" sz="1050" b="1" dirty="0" err="1" smtClean="0"/>
            <a:t>membre</a:t>
          </a:r>
          <a:r>
            <a:rPr lang="en-US" sz="1050" b="1" dirty="0" smtClean="0"/>
            <a:t> ARPIM</a:t>
          </a:r>
          <a:endParaRPr lang="en-US" sz="1050" b="1" dirty="0"/>
        </a:p>
      </dgm:t>
    </dgm:pt>
    <dgm:pt modelId="{AFBA3182-E09F-4CE1-95F5-27BA6FA8AC6E}" type="parTrans" cxnId="{34180A67-20E7-4A6A-9538-9D3B26AD4069}">
      <dgm:prSet/>
      <dgm:spPr/>
      <dgm:t>
        <a:bodyPr/>
        <a:lstStyle/>
        <a:p>
          <a:endParaRPr lang="en-US"/>
        </a:p>
      </dgm:t>
    </dgm:pt>
    <dgm:pt modelId="{83E88494-A5B3-4A74-890D-4EF62E45B902}" type="sibTrans" cxnId="{34180A67-20E7-4A6A-9538-9D3B26AD4069}">
      <dgm:prSet/>
      <dgm:spPr/>
      <dgm:t>
        <a:bodyPr/>
        <a:lstStyle/>
        <a:p>
          <a:endParaRPr lang="en-US"/>
        </a:p>
      </dgm:t>
    </dgm:pt>
    <dgm:pt modelId="{EE1730EC-D87A-4467-B627-D8108400CDA4}">
      <dgm:prSet phldrT="[Text]" custT="1"/>
      <dgm:spPr/>
      <dgm:t>
        <a:bodyPr/>
        <a:lstStyle/>
        <a:p>
          <a:r>
            <a:rPr lang="en-US" sz="1050" b="1" dirty="0" err="1" smtClean="0"/>
            <a:t>Legile</a:t>
          </a:r>
          <a:r>
            <a:rPr lang="ro-RO" sz="1050" b="1" dirty="0" smtClean="0"/>
            <a:t> şi reglementările naţionale</a:t>
          </a:r>
          <a:r>
            <a:rPr lang="en-US" sz="1050" b="1" dirty="0" smtClean="0"/>
            <a:t> </a:t>
          </a:r>
          <a:endParaRPr lang="en-US" sz="1050" b="1" dirty="0"/>
        </a:p>
      </dgm:t>
    </dgm:pt>
    <dgm:pt modelId="{3BCF1246-6328-4939-9956-5648E8A1C2A3}" type="parTrans" cxnId="{C670B4D0-C544-4866-949D-BF89125C0CDF}">
      <dgm:prSet/>
      <dgm:spPr/>
      <dgm:t>
        <a:bodyPr/>
        <a:lstStyle/>
        <a:p>
          <a:endParaRPr lang="en-US"/>
        </a:p>
      </dgm:t>
    </dgm:pt>
    <dgm:pt modelId="{055EA8CF-62D8-4BC5-A515-E1ED0FB8575A}" type="sibTrans" cxnId="{C670B4D0-C544-4866-949D-BF89125C0CDF}">
      <dgm:prSet/>
      <dgm:spPr/>
      <dgm:t>
        <a:bodyPr/>
        <a:lstStyle/>
        <a:p>
          <a:endParaRPr lang="en-US"/>
        </a:p>
      </dgm:t>
    </dgm:pt>
    <dgm:pt modelId="{37677710-44EF-4D78-8173-E393B0BFE1FB}">
      <dgm:prSet phldrT="[Text]"/>
      <dgm:spPr/>
      <dgm:t>
        <a:bodyPr/>
        <a:lstStyle/>
        <a:p>
          <a:r>
            <a:rPr lang="ro-RO" dirty="0" smtClean="0"/>
            <a:t>Standardele ARPIM</a:t>
          </a:r>
          <a:endParaRPr lang="en-US" dirty="0"/>
        </a:p>
      </dgm:t>
    </dgm:pt>
    <dgm:pt modelId="{9FF7CCF5-D8EC-4417-B135-A22814DA59D3}" type="parTrans" cxnId="{38BB1879-3F87-4B56-818F-162BE24A9696}">
      <dgm:prSet/>
      <dgm:spPr/>
      <dgm:t>
        <a:bodyPr/>
        <a:lstStyle/>
        <a:p>
          <a:endParaRPr lang="en-US"/>
        </a:p>
      </dgm:t>
    </dgm:pt>
    <dgm:pt modelId="{1EB704B0-BB39-4D0B-92C4-6B9C0422E4DA}" type="sibTrans" cxnId="{38BB1879-3F87-4B56-818F-162BE24A9696}">
      <dgm:prSet/>
      <dgm:spPr/>
      <dgm:t>
        <a:bodyPr/>
        <a:lstStyle/>
        <a:p>
          <a:endParaRPr lang="en-US"/>
        </a:p>
      </dgm:t>
    </dgm:pt>
    <dgm:pt modelId="{68B78176-AC36-4A4D-918B-E69B985E113D}">
      <dgm:prSet phldrT="[Text]"/>
      <dgm:spPr/>
      <dgm:t>
        <a:bodyPr/>
        <a:lstStyle/>
        <a:p>
          <a:r>
            <a:rPr lang="ro-RO" dirty="0" smtClean="0"/>
            <a:t>Se aplică cea mai restrictivă!</a:t>
          </a:r>
          <a:endParaRPr lang="en-US" dirty="0"/>
        </a:p>
      </dgm:t>
    </dgm:pt>
    <dgm:pt modelId="{7DDE7725-CCE5-490B-A7BC-A205F881AE04}" type="parTrans" cxnId="{C5547A63-2D96-48A4-8F0F-8701EEC6105E}">
      <dgm:prSet/>
      <dgm:spPr/>
      <dgm:t>
        <a:bodyPr/>
        <a:lstStyle/>
        <a:p>
          <a:endParaRPr lang="en-US"/>
        </a:p>
      </dgm:t>
    </dgm:pt>
    <dgm:pt modelId="{7098DFB5-FE17-410A-9CF5-51432FD10981}" type="sibTrans" cxnId="{C5547A63-2D96-48A4-8F0F-8701EEC6105E}">
      <dgm:prSet/>
      <dgm:spPr/>
      <dgm:t>
        <a:bodyPr/>
        <a:lstStyle/>
        <a:p>
          <a:endParaRPr lang="en-US"/>
        </a:p>
      </dgm:t>
    </dgm:pt>
    <dgm:pt modelId="{805445C1-E4F6-4A8F-A94E-C22DC00F1B2A}" type="pres">
      <dgm:prSet presAssocID="{570649DB-205F-4F84-B67A-BA09EF569237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48C993-2869-49A1-823C-E3E18D44E078}" type="pres">
      <dgm:prSet presAssocID="{570649DB-205F-4F84-B67A-BA09EF569237}" presName="ellipse" presStyleLbl="trBgShp" presStyleIdx="0" presStyleCnt="1"/>
      <dgm:spPr/>
    </dgm:pt>
    <dgm:pt modelId="{2D7B3A98-1DA4-484A-B501-5BA6B9C59B02}" type="pres">
      <dgm:prSet presAssocID="{570649DB-205F-4F84-B67A-BA09EF569237}" presName="arrow1" presStyleLbl="fgShp" presStyleIdx="0" presStyleCnt="1" custLinFactNeighborX="18000" custLinFactNeighborY="65625"/>
      <dgm:spPr/>
    </dgm:pt>
    <dgm:pt modelId="{FC7240C1-0020-4797-8415-844642AA9C7F}" type="pres">
      <dgm:prSet presAssocID="{570649DB-205F-4F84-B67A-BA09EF569237}" presName="rectangle" presStyleLbl="revTx" presStyleIdx="0" presStyleCnt="1" custLinFactNeighborY="14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9DC63D-EE0A-4467-937B-96E5BD5CBDB3}" type="pres">
      <dgm:prSet presAssocID="{EE1730EC-D87A-4467-B627-D8108400CDA4}" presName="item1" presStyleLbl="node1" presStyleIdx="0" presStyleCnt="3" custScaleX="134667" custScaleY="131013" custLinFactNeighborY="199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BE4E1C-4283-4AA4-B5C2-AFBE06C6FEC7}" type="pres">
      <dgm:prSet presAssocID="{37677710-44EF-4D78-8173-E393B0BFE1FB}" presName="item2" presStyleLbl="node1" presStyleIdx="1" presStyleCnt="3" custScaleX="142224" custScaleY="134583" custLinFactNeighborX="-111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CE690A-576A-4C38-BF27-572F46EE304D}" type="pres">
      <dgm:prSet presAssocID="{68B78176-AC36-4A4D-918B-E69B985E113D}" presName="item3" presStyleLbl="node1" presStyleIdx="2" presStyleCnt="3" custScaleX="144445" custScaleY="1382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CE1533-23AC-4363-A7A7-FDA872A036C2}" type="pres">
      <dgm:prSet presAssocID="{570649DB-205F-4F84-B67A-BA09EF569237}" presName="funnel" presStyleLbl="trAlignAcc1" presStyleIdx="0" presStyleCnt="1" custScaleX="117247" custScaleY="114696" custLinFactNeighborX="2909" custLinFactNeighborY="2483"/>
      <dgm:spPr/>
    </dgm:pt>
  </dgm:ptLst>
  <dgm:cxnLst>
    <dgm:cxn modelId="{C670B4D0-C544-4866-949D-BF89125C0CDF}" srcId="{570649DB-205F-4F84-B67A-BA09EF569237}" destId="{EE1730EC-D87A-4467-B627-D8108400CDA4}" srcOrd="1" destOrd="0" parTransId="{3BCF1246-6328-4939-9956-5648E8A1C2A3}" sibTransId="{055EA8CF-62D8-4BC5-A515-E1ED0FB8575A}"/>
    <dgm:cxn modelId="{ABCCB53B-F8F2-4FF8-8930-7FC0284540FD}" type="presOf" srcId="{68B78176-AC36-4A4D-918B-E69B985E113D}" destId="{FC7240C1-0020-4797-8415-844642AA9C7F}" srcOrd="0" destOrd="0" presId="urn:microsoft.com/office/officeart/2005/8/layout/funnel1"/>
    <dgm:cxn modelId="{3C70B511-91EE-4769-815F-90DA62BBB1BB}" type="presOf" srcId="{EE1730EC-D87A-4467-B627-D8108400CDA4}" destId="{9ABE4E1C-4283-4AA4-B5C2-AFBE06C6FEC7}" srcOrd="0" destOrd="0" presId="urn:microsoft.com/office/officeart/2005/8/layout/funnel1"/>
    <dgm:cxn modelId="{34180A67-20E7-4A6A-9538-9D3B26AD4069}" srcId="{570649DB-205F-4F84-B67A-BA09EF569237}" destId="{054AF3A0-4DAA-4C80-9650-6397E6A55E2E}" srcOrd="0" destOrd="0" parTransId="{AFBA3182-E09F-4CE1-95F5-27BA6FA8AC6E}" sibTransId="{83E88494-A5B3-4A74-890D-4EF62E45B902}"/>
    <dgm:cxn modelId="{5092088B-9A68-407B-A2BF-18A4C5CE8AA4}" type="presOf" srcId="{570649DB-205F-4F84-B67A-BA09EF569237}" destId="{805445C1-E4F6-4A8F-A94E-C22DC00F1B2A}" srcOrd="0" destOrd="0" presId="urn:microsoft.com/office/officeart/2005/8/layout/funnel1"/>
    <dgm:cxn modelId="{38BB1879-3F87-4B56-818F-162BE24A9696}" srcId="{570649DB-205F-4F84-B67A-BA09EF569237}" destId="{37677710-44EF-4D78-8173-E393B0BFE1FB}" srcOrd="2" destOrd="0" parTransId="{9FF7CCF5-D8EC-4417-B135-A22814DA59D3}" sibTransId="{1EB704B0-BB39-4D0B-92C4-6B9C0422E4DA}"/>
    <dgm:cxn modelId="{C5547A63-2D96-48A4-8F0F-8701EEC6105E}" srcId="{570649DB-205F-4F84-B67A-BA09EF569237}" destId="{68B78176-AC36-4A4D-918B-E69B985E113D}" srcOrd="3" destOrd="0" parTransId="{7DDE7725-CCE5-490B-A7BC-A205F881AE04}" sibTransId="{7098DFB5-FE17-410A-9CF5-51432FD10981}"/>
    <dgm:cxn modelId="{A03F6EFD-5AA6-400C-8FFD-1F29946F8D93}" type="presOf" srcId="{054AF3A0-4DAA-4C80-9650-6397E6A55E2E}" destId="{62CE690A-576A-4C38-BF27-572F46EE304D}" srcOrd="0" destOrd="0" presId="urn:microsoft.com/office/officeart/2005/8/layout/funnel1"/>
    <dgm:cxn modelId="{A4B9DF1B-876A-4D33-AA8B-70707F4AF88C}" type="presOf" srcId="{37677710-44EF-4D78-8173-E393B0BFE1FB}" destId="{8A9DC63D-EE0A-4467-937B-96E5BD5CBDB3}" srcOrd="0" destOrd="0" presId="urn:microsoft.com/office/officeart/2005/8/layout/funnel1"/>
    <dgm:cxn modelId="{F828CAA9-0F09-473E-9D13-A1258525CEED}" type="presParOf" srcId="{805445C1-E4F6-4A8F-A94E-C22DC00F1B2A}" destId="{B448C993-2869-49A1-823C-E3E18D44E078}" srcOrd="0" destOrd="0" presId="urn:microsoft.com/office/officeart/2005/8/layout/funnel1"/>
    <dgm:cxn modelId="{C3C019C6-26E1-479A-948A-F46F3E2EC6C6}" type="presParOf" srcId="{805445C1-E4F6-4A8F-A94E-C22DC00F1B2A}" destId="{2D7B3A98-1DA4-484A-B501-5BA6B9C59B02}" srcOrd="1" destOrd="0" presId="urn:microsoft.com/office/officeart/2005/8/layout/funnel1"/>
    <dgm:cxn modelId="{060F9636-CD48-4A25-B173-0FCEBC0CF556}" type="presParOf" srcId="{805445C1-E4F6-4A8F-A94E-C22DC00F1B2A}" destId="{FC7240C1-0020-4797-8415-844642AA9C7F}" srcOrd="2" destOrd="0" presId="urn:microsoft.com/office/officeart/2005/8/layout/funnel1"/>
    <dgm:cxn modelId="{0CB7FDCA-8A9A-463A-9301-03EFE9CDB309}" type="presParOf" srcId="{805445C1-E4F6-4A8F-A94E-C22DC00F1B2A}" destId="{8A9DC63D-EE0A-4467-937B-96E5BD5CBDB3}" srcOrd="3" destOrd="0" presId="urn:microsoft.com/office/officeart/2005/8/layout/funnel1"/>
    <dgm:cxn modelId="{86EEAF83-A403-4BF1-BC73-519469EBA0EB}" type="presParOf" srcId="{805445C1-E4F6-4A8F-A94E-C22DC00F1B2A}" destId="{9ABE4E1C-4283-4AA4-B5C2-AFBE06C6FEC7}" srcOrd="4" destOrd="0" presId="urn:microsoft.com/office/officeart/2005/8/layout/funnel1"/>
    <dgm:cxn modelId="{85BC848B-5DC4-49CD-8F94-CF51CFF0A62B}" type="presParOf" srcId="{805445C1-E4F6-4A8F-A94E-C22DC00F1B2A}" destId="{62CE690A-576A-4C38-BF27-572F46EE304D}" srcOrd="5" destOrd="0" presId="urn:microsoft.com/office/officeart/2005/8/layout/funnel1"/>
    <dgm:cxn modelId="{1DD3B8D3-9F2E-4E19-BDE7-B885815401F3}" type="presParOf" srcId="{805445C1-E4F6-4A8F-A94E-C22DC00F1B2A}" destId="{6CCE1533-23AC-4363-A7A7-FDA872A036C2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48C993-2869-49A1-823C-E3E18D44E078}">
      <dsp:nvSpPr>
        <dsp:cNvPr id="0" name=""/>
        <dsp:cNvSpPr/>
      </dsp:nvSpPr>
      <dsp:spPr>
        <a:xfrm>
          <a:off x="519479" y="211216"/>
          <a:ext cx="1898380" cy="659282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7B3A98-1DA4-484A-B501-5BA6B9C59B02}">
      <dsp:nvSpPr>
        <dsp:cNvPr id="0" name=""/>
        <dsp:cNvSpPr/>
      </dsp:nvSpPr>
      <dsp:spPr>
        <a:xfrm>
          <a:off x="1353883" y="1980095"/>
          <a:ext cx="367903" cy="235458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7240C1-0020-4797-8415-844642AA9C7F}">
      <dsp:nvSpPr>
        <dsp:cNvPr id="0" name=""/>
        <dsp:cNvSpPr/>
      </dsp:nvSpPr>
      <dsp:spPr>
        <a:xfrm>
          <a:off x="588644" y="2020546"/>
          <a:ext cx="1765935" cy="4414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000" kern="1200" dirty="0" smtClean="0"/>
            <a:t>Se aplică cea mai restrictivă!</a:t>
          </a:r>
          <a:endParaRPr lang="en-US" sz="1000" kern="1200" dirty="0"/>
        </a:p>
      </dsp:txBody>
      <dsp:txXfrm>
        <a:off x="588644" y="2020546"/>
        <a:ext cx="1765935" cy="441483"/>
      </dsp:txXfrm>
    </dsp:sp>
    <dsp:sp modelId="{8A9DC63D-EE0A-4467-937B-96E5BD5CBDB3}">
      <dsp:nvSpPr>
        <dsp:cNvPr id="0" name=""/>
        <dsp:cNvSpPr/>
      </dsp:nvSpPr>
      <dsp:spPr>
        <a:xfrm>
          <a:off x="1094878" y="951160"/>
          <a:ext cx="891799" cy="8676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 smtClean="0"/>
            <a:t>Standardele ARPIM</a:t>
          </a:r>
          <a:endParaRPr lang="en-US" sz="800" kern="1200" dirty="0"/>
        </a:p>
      </dsp:txBody>
      <dsp:txXfrm>
        <a:off x="1225479" y="1078217"/>
        <a:ext cx="630597" cy="613487"/>
      </dsp:txXfrm>
    </dsp:sp>
    <dsp:sp modelId="{9ABE4E1C-4283-4AA4-B5C2-AFBE06C6FEC7}">
      <dsp:nvSpPr>
        <dsp:cNvPr id="0" name=""/>
        <dsp:cNvSpPr/>
      </dsp:nvSpPr>
      <dsp:spPr>
        <a:xfrm>
          <a:off x="522423" y="310091"/>
          <a:ext cx="941843" cy="8912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err="1" smtClean="0"/>
            <a:t>Legile</a:t>
          </a:r>
          <a:r>
            <a:rPr lang="ro-RO" sz="1050" b="1" kern="1200" dirty="0" smtClean="0"/>
            <a:t> şi reglementările naţionale</a:t>
          </a:r>
          <a:r>
            <a:rPr lang="en-US" sz="1050" b="1" kern="1200" dirty="0" smtClean="0"/>
            <a:t> </a:t>
          </a:r>
          <a:endParaRPr lang="en-US" sz="1050" b="1" kern="1200" dirty="0"/>
        </a:p>
      </dsp:txBody>
      <dsp:txXfrm>
        <a:off x="660353" y="440611"/>
        <a:ext cx="665983" cy="630203"/>
      </dsp:txXfrm>
    </dsp:sp>
    <dsp:sp modelId="{62CE690A-576A-4C38-BF27-572F46EE304D}">
      <dsp:nvSpPr>
        <dsp:cNvPr id="0" name=""/>
        <dsp:cNvSpPr/>
      </dsp:nvSpPr>
      <dsp:spPr>
        <a:xfrm>
          <a:off x="1265584" y="137947"/>
          <a:ext cx="956551" cy="9153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err="1" smtClean="0"/>
            <a:t>Standardul</a:t>
          </a:r>
          <a:r>
            <a:rPr lang="en-US" sz="1050" b="1" kern="1200" dirty="0" smtClean="0"/>
            <a:t> global al </a:t>
          </a:r>
          <a:r>
            <a:rPr lang="en-US" sz="1050" b="1" kern="1200" dirty="0" err="1" smtClean="0"/>
            <a:t>companiei</a:t>
          </a:r>
          <a:r>
            <a:rPr lang="en-US" sz="1050" b="1" kern="1200" dirty="0" smtClean="0"/>
            <a:t> </a:t>
          </a:r>
          <a:r>
            <a:rPr lang="en-US" sz="1050" b="1" kern="1200" dirty="0" err="1" smtClean="0"/>
            <a:t>membre</a:t>
          </a:r>
          <a:r>
            <a:rPr lang="en-US" sz="1050" b="1" kern="1200" dirty="0" smtClean="0"/>
            <a:t> ARPIM</a:t>
          </a:r>
          <a:endParaRPr lang="en-US" sz="1050" b="1" kern="1200" dirty="0"/>
        </a:p>
      </dsp:txBody>
      <dsp:txXfrm>
        <a:off x="1405668" y="271991"/>
        <a:ext cx="676383" cy="647220"/>
      </dsp:txXfrm>
    </dsp:sp>
    <dsp:sp modelId="{6CCE1533-23AC-4363-A7A7-FDA872A036C2}">
      <dsp:nvSpPr>
        <dsp:cNvPr id="0" name=""/>
        <dsp:cNvSpPr/>
      </dsp:nvSpPr>
      <dsp:spPr>
        <a:xfrm>
          <a:off x="323750" y="50092"/>
          <a:ext cx="2415590" cy="1890426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2018" cy="461804"/>
          </a:xfrm>
          <a:prstGeom prst="rect">
            <a:avLst/>
          </a:prstGeom>
        </p:spPr>
        <p:txBody>
          <a:bodyPr vert="horz" lIns="94379" tIns="47190" rIns="94379" bIns="4719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0257" y="0"/>
            <a:ext cx="3022018" cy="461804"/>
          </a:xfrm>
          <a:prstGeom prst="rect">
            <a:avLst/>
          </a:prstGeom>
        </p:spPr>
        <p:txBody>
          <a:bodyPr vert="horz" lIns="94379" tIns="47190" rIns="94379" bIns="47190" rtlCol="0"/>
          <a:lstStyle>
            <a:lvl1pPr algn="r">
              <a:defRPr sz="1200"/>
            </a:lvl1pPr>
          </a:lstStyle>
          <a:p>
            <a:fld id="{B5970316-A147-4F31-84A4-210335263433}" type="datetimeFigureOut">
              <a:rPr lang="en-US" smtClean="0"/>
              <a:pPr/>
              <a:t>6/5/2014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22018" cy="461804"/>
          </a:xfrm>
          <a:prstGeom prst="rect">
            <a:avLst/>
          </a:prstGeom>
        </p:spPr>
        <p:txBody>
          <a:bodyPr vert="horz" lIns="94379" tIns="47190" rIns="94379" bIns="4719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0257" y="8772669"/>
            <a:ext cx="3022018" cy="461804"/>
          </a:xfrm>
          <a:prstGeom prst="rect">
            <a:avLst/>
          </a:prstGeom>
        </p:spPr>
        <p:txBody>
          <a:bodyPr vert="horz" lIns="94379" tIns="47190" rIns="94379" bIns="47190" rtlCol="0" anchor="b"/>
          <a:lstStyle>
            <a:lvl1pPr algn="r">
              <a:defRPr sz="1200"/>
            </a:lvl1pPr>
          </a:lstStyle>
          <a:p>
            <a:fld id="{CF84A5CF-7413-460B-924E-8D49F43DB2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071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2018" cy="461804"/>
          </a:xfrm>
          <a:prstGeom prst="rect">
            <a:avLst/>
          </a:prstGeom>
        </p:spPr>
        <p:txBody>
          <a:bodyPr vert="horz" lIns="94379" tIns="47190" rIns="94379" bIns="4719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0257" y="0"/>
            <a:ext cx="3022018" cy="461804"/>
          </a:xfrm>
          <a:prstGeom prst="rect">
            <a:avLst/>
          </a:prstGeom>
        </p:spPr>
        <p:txBody>
          <a:bodyPr vert="horz" lIns="94379" tIns="47190" rIns="94379" bIns="47190" rtlCol="0"/>
          <a:lstStyle>
            <a:lvl1pPr algn="r">
              <a:defRPr sz="1200"/>
            </a:lvl1pPr>
          </a:lstStyle>
          <a:p>
            <a:fld id="{DCA1DB17-9D00-4D84-B75D-D28FCEFBB210}" type="datetimeFigureOut">
              <a:rPr lang="en-US" smtClean="0"/>
              <a:pPr/>
              <a:t>6/5/2014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2150"/>
            <a:ext cx="46180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379" tIns="47190" rIns="94379" bIns="4719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7390" y="4387136"/>
            <a:ext cx="5579110" cy="4156234"/>
          </a:xfrm>
          <a:prstGeom prst="rect">
            <a:avLst/>
          </a:prstGeom>
        </p:spPr>
        <p:txBody>
          <a:bodyPr vert="horz" lIns="94379" tIns="47190" rIns="94379" bIns="4719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22018" cy="461804"/>
          </a:xfrm>
          <a:prstGeom prst="rect">
            <a:avLst/>
          </a:prstGeom>
        </p:spPr>
        <p:txBody>
          <a:bodyPr vert="horz" lIns="94379" tIns="47190" rIns="94379" bIns="4719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0257" y="8772669"/>
            <a:ext cx="3022018" cy="461804"/>
          </a:xfrm>
          <a:prstGeom prst="rect">
            <a:avLst/>
          </a:prstGeom>
        </p:spPr>
        <p:txBody>
          <a:bodyPr vert="horz" lIns="94379" tIns="47190" rIns="94379" bIns="47190" rtlCol="0" anchor="b"/>
          <a:lstStyle>
            <a:lvl1pPr algn="r">
              <a:defRPr sz="1200"/>
            </a:lvl1pPr>
          </a:lstStyle>
          <a:p>
            <a:fld id="{5455215D-0219-4161-900C-4A996C756C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473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5215D-0219-4161-900C-4A996C756C4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7153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5215D-0219-4161-900C-4A996C756C4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5477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5215D-0219-4161-900C-4A996C756C4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5477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5215D-0219-4161-900C-4A996C756C40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5477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5215D-0219-4161-900C-4A996C756C40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578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5215D-0219-4161-900C-4A996C756C4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715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5215D-0219-4161-900C-4A996C756C4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715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5215D-0219-4161-900C-4A996C756C4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547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5215D-0219-4161-900C-4A996C756C4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547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5215D-0219-4161-900C-4A996C756C4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5477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5215D-0219-4161-900C-4A996C756C4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5477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5215D-0219-4161-900C-4A996C756C4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5477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5215D-0219-4161-900C-4A996C756C4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547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363" y="241300"/>
            <a:ext cx="6621462" cy="47625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364" y="1289050"/>
            <a:ext cx="8212137" cy="501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61B2B-E4B6-4B8C-8476-B87E56CCAB6A}" type="datetime1">
              <a:rPr lang="en-US" smtClean="0"/>
              <a:t>6/5/2014</a:t>
            </a:fld>
            <a:endParaRPr lang="en-GB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4B130-DE8A-4CCF-8819-B0B25ADA02E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2401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395537" y="1268762"/>
            <a:ext cx="8208911" cy="5040559"/>
          </a:xfrm>
        </p:spPr>
        <p:txBody>
          <a:bodyPr anchor="ctr"/>
          <a:lstStyle>
            <a:lvl1pPr marL="0" indent="0" algn="ctr">
              <a:buNone/>
              <a:defRPr sz="5500" baseline="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2E6B6-85FE-43B3-B025-12385039F662}" type="datetime1">
              <a:rPr lang="en-US" smtClean="0"/>
              <a:t>6/5/2014</a:t>
            </a:fld>
            <a:endParaRPr lang="en-GB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7883F-3FEB-47AA-8E70-EBD84A7478C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3086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Blank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363" y="241300"/>
            <a:ext cx="6621462" cy="476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74664" y="1289050"/>
            <a:ext cx="4029075" cy="5016500"/>
          </a:xfrm>
        </p:spPr>
        <p:txBody>
          <a:bodyPr/>
          <a:lstStyle/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56138" y="1289050"/>
            <a:ext cx="4030662" cy="501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05782-1D4E-4341-98F9-3454F532D8F7}" type="datetime1">
              <a:rPr lang="en-US" smtClean="0"/>
              <a:t>6/5/2014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97D81-8BB0-4801-9DC4-8B2817A0FAA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49911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33AFB-EFA1-4170-99AD-BF6D02B055BD}" type="datetime1">
              <a:rPr lang="en-US" smtClean="0"/>
              <a:t>6/5/2014</a:t>
            </a:fld>
            <a:endParaRPr lang="en-GB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1B149-FD5A-4A0A-89B1-F62E3300B1A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16259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29CE0-82CF-4566-BD5D-6623499A30F4}" type="datetime1">
              <a:rPr lang="en-US" smtClean="0"/>
              <a:t>6/5/2014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80B1-5B2D-408E-B4FC-30875BF479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7665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6195D-AB0E-4D71-BDC8-FB9FE69B1B4C}" type="datetime1">
              <a:rPr lang="en-US" smtClean="0"/>
              <a:t>6/5/2014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80B1-5B2D-408E-B4FC-30875BF4790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PPT_ARPIM_Interior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657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DDF6-20DC-4C89-8AA1-136A8C856421}" type="datetime1">
              <a:rPr lang="en-US" smtClean="0"/>
              <a:t>6/5/2014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80B1-5B2D-408E-B4FC-30875BF479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6605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242F3-97C4-464F-98F7-9D706495C755}" type="datetime1">
              <a:rPr lang="en-US" smtClean="0"/>
              <a:t>6/5/2014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80B1-5B2D-408E-B4FC-30875BF479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164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8A98-060B-4633-B2DE-970DCDDD57BA}" type="datetime1">
              <a:rPr lang="en-US" smtClean="0"/>
              <a:t>6/5/2014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80B1-5B2D-408E-B4FC-30875BF479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085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1FAA-C096-47FD-9096-47BDEE2E56EC}" type="datetime1">
              <a:rPr lang="en-US" smtClean="0"/>
              <a:t>6/5/2014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80B1-5B2D-408E-B4FC-30875BF479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30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7D1DC-E5F7-453C-B0F9-9C83264D8236}" type="datetime1">
              <a:rPr lang="en-US" smtClean="0"/>
              <a:t>6/5/2014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80B1-5B2D-408E-B4FC-30875BF4790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PPT_ARPIM_Interior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5F0B53-AC25-439C-8AE2-4DEFA161B5DE}" type="datetime1">
              <a:rPr lang="en-US" smtClean="0"/>
              <a:t>6/5/2014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780F6C-C66A-4743-9BFF-0FEF8927277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72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FB14-8338-45EF-BDA2-0C9BE4C3132C}" type="datetime1">
              <a:rPr lang="en-US" smtClean="0"/>
              <a:t>6/5/2014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80B1-5B2D-408E-B4FC-30875BF479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3729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2432-81E9-4023-A1DC-3814B10E8356}" type="datetime1">
              <a:rPr lang="en-US" smtClean="0"/>
              <a:t>6/5/2014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80B1-5B2D-408E-B4FC-30875BF479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4401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E415B-2E81-4AFF-805B-B0A9DD940147}" type="datetime1">
              <a:rPr lang="en-US" smtClean="0"/>
              <a:t>6/5/2014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80B1-5B2D-408E-B4FC-30875BF479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4219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638C-D2A6-4D44-AECB-BA343B480839}" type="datetime1">
              <a:rPr lang="en-US" smtClean="0"/>
              <a:t>6/5/2014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80B1-5B2D-408E-B4FC-30875BF479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909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1D597-551B-4730-8AFC-4E71192F4B36}" type="datetime1">
              <a:rPr lang="en-US" smtClean="0"/>
              <a:t>6/5/2014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80F6C-C66A-4743-9BFF-0FEF892727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457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lide-title-bl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Grp="1" noChangeArrowheads="1"/>
          </p:cNvSpPr>
          <p:nvPr/>
        </p:nvSpPr>
        <p:spPr bwMode="auto">
          <a:xfrm>
            <a:off x="1325564" y="2443163"/>
            <a:ext cx="7061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998404" name="Rectangle 4"/>
          <p:cNvSpPr>
            <a:spLocks noGrp="1" noChangeArrowheads="1"/>
          </p:cNvSpPr>
          <p:nvPr>
            <p:ph type="ctrTitle" sz="quarter"/>
          </p:nvPr>
        </p:nvSpPr>
        <p:spPr bwMode="black">
          <a:xfrm>
            <a:off x="1416050" y="2695577"/>
            <a:ext cx="6248400" cy="978729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t"/>
          <a:lstStyle>
            <a:lvl1pPr>
              <a:lnSpc>
                <a:spcPct val="90000"/>
              </a:lnSpc>
              <a:defRPr sz="3200">
                <a:solidFill>
                  <a:srgbClr val="0073CF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998405" name="Rectangle 5"/>
          <p:cNvSpPr>
            <a:spLocks noGrp="1" noChangeArrowheads="1"/>
          </p:cNvSpPr>
          <p:nvPr>
            <p:ph type="subTitle" sz="quarter" idx="1"/>
          </p:nvPr>
        </p:nvSpPr>
        <p:spPr bwMode="black">
          <a:xfrm>
            <a:off x="1408113" y="3906839"/>
            <a:ext cx="6291262" cy="369332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6510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363" y="241300"/>
            <a:ext cx="6621462" cy="47625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364" y="1289050"/>
            <a:ext cx="8212137" cy="501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8F92C-BA4B-44DE-BD2D-F8D496C72430}" type="datetime1">
              <a:rPr lang="en-US" smtClean="0"/>
              <a:t>6/5/2014</a:t>
            </a:fld>
            <a:endParaRPr lang="en-GB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4B1EF-0E8A-49EA-9C04-52A727C8E66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0299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395537" y="1268762"/>
            <a:ext cx="8208911" cy="5040559"/>
          </a:xfrm>
        </p:spPr>
        <p:txBody>
          <a:bodyPr anchor="ctr"/>
          <a:lstStyle>
            <a:lvl1pPr marL="0" indent="0" algn="ctr">
              <a:buNone/>
              <a:defRPr sz="5500" baseline="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8A741-CF51-408A-83E8-8DF9523B8029}" type="datetime1">
              <a:rPr lang="en-US" smtClean="0"/>
              <a:t>6/5/2014</a:t>
            </a:fld>
            <a:endParaRPr lang="en-GB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B0EF8-CD7D-412D-B496-E9076BEE5DB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5824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Blank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363" y="241300"/>
            <a:ext cx="6621462" cy="476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74664" y="1289050"/>
            <a:ext cx="4029075" cy="5016500"/>
          </a:xfrm>
        </p:spPr>
        <p:txBody>
          <a:bodyPr/>
          <a:lstStyle/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56138" y="1289050"/>
            <a:ext cx="4030662" cy="501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3DEA8-0CD2-49B0-B975-52421800AFEE}" type="datetime1">
              <a:rPr lang="en-US" smtClean="0"/>
              <a:t>6/5/2014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9DBB3-C6B1-4FA5-8939-CFC1CDF9A37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4472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658B4-C6AD-4152-B87E-836C18DBB72F}" type="datetime1">
              <a:rPr lang="en-US" smtClean="0"/>
              <a:t>6/5/2014</a:t>
            </a:fld>
            <a:endParaRPr lang="en-GB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9E481-DA80-49A3-9B88-E82E2AA75D9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570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Slide-background-bl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4550" name="Rectangle 6"/>
          <p:cNvSpPr>
            <a:spLocks noGrp="1" noChangeArrowheads="1"/>
          </p:cNvSpPr>
          <p:nvPr>
            <p:ph type="ctrTitle" sz="quarter"/>
          </p:nvPr>
        </p:nvSpPr>
        <p:spPr bwMode="black">
          <a:xfrm>
            <a:off x="1416050" y="2720977"/>
            <a:ext cx="6248400" cy="978729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t"/>
          <a:lstStyle>
            <a:lvl1pPr>
              <a:lnSpc>
                <a:spcPct val="90000"/>
              </a:lnSpc>
              <a:defRPr sz="3200">
                <a:solidFill>
                  <a:srgbClr val="00B8F2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004551" name="Rectangle 7"/>
          <p:cNvSpPr>
            <a:spLocks noGrp="1" noChangeArrowheads="1"/>
          </p:cNvSpPr>
          <p:nvPr>
            <p:ph type="subTitle" sz="quarter" idx="1"/>
          </p:nvPr>
        </p:nvSpPr>
        <p:spPr bwMode="black">
          <a:xfrm>
            <a:off x="1408113" y="3906838"/>
            <a:ext cx="6291262" cy="366712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0" indent="0">
              <a:buFont typeface="Wingdings" pitchFamily="2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240402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0E448-58D7-4EA4-91D3-87171438F115}" type="datetime1">
              <a:rPr lang="en-US" smtClean="0"/>
              <a:t>6/5/2014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680B1-5B2D-408E-B4FC-30875BF4790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PPT_ARPIM_Coperta.jp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7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3" descr="Slide-title-blu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0364" y="1289050"/>
            <a:ext cx="8212137" cy="501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title"/>
          </p:nvPr>
        </p:nvSpPr>
        <p:spPr bwMode="white">
          <a:xfrm>
            <a:off x="360363" y="241300"/>
            <a:ext cx="662146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9738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27738" y="6624640"/>
            <a:ext cx="2133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969696"/>
                </a:solidFill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3C348D08-B713-4124-A8FA-D317A7B1A626}" type="datetime1">
              <a:rPr lang="en-US" smtClean="0"/>
              <a:t>6/5/2014</a:t>
            </a:fld>
            <a:endParaRPr lang="en-GB" dirty="0"/>
          </a:p>
        </p:txBody>
      </p:sp>
      <p:sp>
        <p:nvSpPr>
          <p:cNvPr id="99738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2750" y="6623052"/>
            <a:ext cx="28956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969696"/>
                </a:solidFill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/>
          </a:p>
        </p:txBody>
      </p:sp>
      <p:sp>
        <p:nvSpPr>
          <p:cNvPr id="99738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6264" y="6626225"/>
            <a:ext cx="154463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969696"/>
                </a:solidFill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D0B87790-DBA9-4848-BD48-F677CE102734}" type="slidenum">
              <a:rPr lang="en-GB"/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dirty="0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0" y="6604000"/>
            <a:ext cx="91440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454545"/>
              </a:solidFill>
            </a:endParaRPr>
          </a:p>
        </p:txBody>
      </p:sp>
      <p:sp>
        <p:nvSpPr>
          <p:cNvPr id="2057" name="Line 10"/>
          <p:cNvSpPr>
            <a:spLocks noChangeShapeType="1"/>
          </p:cNvSpPr>
          <p:nvPr/>
        </p:nvSpPr>
        <p:spPr bwMode="auto">
          <a:xfrm>
            <a:off x="8197850" y="6604002"/>
            <a:ext cx="0" cy="258763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454545"/>
              </a:solidFill>
            </a:endParaRPr>
          </a:p>
        </p:txBody>
      </p:sp>
      <p:sp>
        <p:nvSpPr>
          <p:cNvPr id="2058" name="Line 11"/>
          <p:cNvSpPr>
            <a:spLocks noChangeShapeType="1"/>
          </p:cNvSpPr>
          <p:nvPr/>
        </p:nvSpPr>
        <p:spPr bwMode="auto">
          <a:xfrm>
            <a:off x="0" y="1189038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4545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9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 Black" pitchFamily="34" charset="0"/>
          <a:cs typeface="Arial" charset="0"/>
        </a:defRPr>
      </a:lvl2pPr>
      <a:lvl3pPr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 Black" pitchFamily="34" charset="0"/>
          <a:cs typeface="Arial" charset="0"/>
        </a:defRPr>
      </a:lvl3pPr>
      <a:lvl4pPr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 Black" pitchFamily="34" charset="0"/>
          <a:cs typeface="Arial" charset="0"/>
        </a:defRPr>
      </a:lvl4pPr>
      <a:lvl5pPr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 Black" pitchFamily="34" charset="0"/>
          <a:cs typeface="Arial" charset="0"/>
        </a:defRPr>
      </a:lvl5pPr>
      <a:lvl6pPr marL="457200" algn="l" rtl="0" fontAlgn="base">
        <a:lnSpc>
          <a:spcPct val="10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 Black" pitchFamily="34" charset="0"/>
          <a:cs typeface="Arial" charset="0"/>
        </a:defRPr>
      </a:lvl6pPr>
      <a:lvl7pPr marL="914400" algn="l" rtl="0" fontAlgn="base">
        <a:lnSpc>
          <a:spcPct val="10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 Black" pitchFamily="34" charset="0"/>
          <a:cs typeface="Arial" charset="0"/>
        </a:defRPr>
      </a:lvl7pPr>
      <a:lvl8pPr marL="1371600" algn="l" rtl="0" fontAlgn="base">
        <a:lnSpc>
          <a:spcPct val="10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 Black" pitchFamily="34" charset="0"/>
          <a:cs typeface="Arial" charset="0"/>
        </a:defRPr>
      </a:lvl8pPr>
      <a:lvl9pPr marL="1828800" algn="l" rtl="0" fontAlgn="base">
        <a:lnSpc>
          <a:spcPct val="10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 Black" pitchFamily="34" charset="0"/>
          <a:cs typeface="Arial" charset="0"/>
        </a:defRPr>
      </a:lvl9pPr>
    </p:titleStyle>
    <p:bodyStyle>
      <a:lvl1pPr marL="230188" indent="-230188" algn="l" rtl="0" eaLnBrk="0" fontAlgn="base" hangingPunct="0">
        <a:spcBef>
          <a:spcPct val="20000"/>
        </a:spcBef>
        <a:spcAft>
          <a:spcPct val="20000"/>
        </a:spcAft>
        <a:buClr>
          <a:srgbClr val="777777"/>
        </a:buClr>
        <a:buFont typeface="Wingdings" pitchFamily="2" charset="2"/>
        <a:buChar char="§"/>
        <a:defRPr sz="2200">
          <a:solidFill>
            <a:srgbClr val="454545"/>
          </a:solidFill>
          <a:latin typeface="+mn-lt"/>
          <a:ea typeface="+mn-ea"/>
          <a:cs typeface="+mn-cs"/>
        </a:defRPr>
      </a:lvl1pPr>
      <a:lvl2pPr marL="515938" indent="-171450" algn="l" rtl="0" eaLnBrk="0" fontAlgn="base" hangingPunct="0">
        <a:spcBef>
          <a:spcPct val="20000"/>
        </a:spcBef>
        <a:spcAft>
          <a:spcPct val="20000"/>
        </a:spcAft>
        <a:buClr>
          <a:srgbClr val="808080"/>
        </a:buClr>
        <a:buFont typeface="Wingdings" pitchFamily="2" charset="2"/>
        <a:buChar char="§"/>
        <a:defRPr sz="2000">
          <a:solidFill>
            <a:srgbClr val="454545"/>
          </a:solidFill>
          <a:latin typeface="+mn-lt"/>
          <a:cs typeface="+mn-cs"/>
        </a:defRPr>
      </a:lvl2pPr>
      <a:lvl3pPr marL="801688" indent="-171450" algn="l" rtl="0" eaLnBrk="0" fontAlgn="base" hangingPunct="0">
        <a:spcBef>
          <a:spcPct val="10000"/>
        </a:spcBef>
        <a:spcAft>
          <a:spcPct val="10000"/>
        </a:spcAft>
        <a:buClr>
          <a:srgbClr val="969696"/>
        </a:buClr>
        <a:buFont typeface="Wingdings" pitchFamily="2" charset="2"/>
        <a:buChar char="§"/>
        <a:defRPr>
          <a:solidFill>
            <a:srgbClr val="454545"/>
          </a:solidFill>
          <a:latin typeface="+mn-lt"/>
          <a:cs typeface="+mn-cs"/>
        </a:defRPr>
      </a:lvl3pPr>
      <a:lvl4pPr marL="1089025" indent="-173038" algn="l" rtl="0" eaLnBrk="0" fontAlgn="base" hangingPunct="0">
        <a:spcBef>
          <a:spcPct val="10000"/>
        </a:spcBef>
        <a:spcAft>
          <a:spcPct val="10000"/>
        </a:spcAft>
        <a:buClr>
          <a:srgbClr val="B2B2B2"/>
        </a:buClr>
        <a:buFont typeface="Wingdings" pitchFamily="2" charset="2"/>
        <a:buChar char="§"/>
        <a:defRPr sz="1600">
          <a:solidFill>
            <a:srgbClr val="454545"/>
          </a:solidFill>
          <a:latin typeface="+mn-lt"/>
          <a:cs typeface="+mn-cs"/>
        </a:defRPr>
      </a:lvl4pPr>
      <a:lvl5pPr marL="1377950" indent="-174625" algn="l" rtl="0" eaLnBrk="0" fontAlgn="base" hangingPunct="0">
        <a:spcBef>
          <a:spcPct val="10000"/>
        </a:spcBef>
        <a:spcAft>
          <a:spcPct val="10000"/>
        </a:spcAft>
        <a:buClr>
          <a:srgbClr val="C0C0C0"/>
        </a:buClr>
        <a:buFont typeface="Wingdings" pitchFamily="2" charset="2"/>
        <a:buChar char="§"/>
        <a:defRPr sz="1600">
          <a:solidFill>
            <a:srgbClr val="454545"/>
          </a:solidFill>
          <a:latin typeface="+mn-lt"/>
          <a:cs typeface="+mn-cs"/>
        </a:defRPr>
      </a:lvl5pPr>
      <a:lvl6pPr marL="1835150" indent="-174625" algn="l" rtl="0" fontAlgn="base">
        <a:spcBef>
          <a:spcPct val="10000"/>
        </a:spcBef>
        <a:spcAft>
          <a:spcPct val="10000"/>
        </a:spcAft>
        <a:buClr>
          <a:srgbClr val="C0C0C0"/>
        </a:buClr>
        <a:buFont typeface="Wingdings" pitchFamily="2" charset="2"/>
        <a:buChar char="§"/>
        <a:defRPr sz="1600">
          <a:solidFill>
            <a:srgbClr val="454545"/>
          </a:solidFill>
          <a:latin typeface="+mn-lt"/>
          <a:cs typeface="+mn-cs"/>
        </a:defRPr>
      </a:lvl6pPr>
      <a:lvl7pPr marL="2292350" indent="-174625" algn="l" rtl="0" fontAlgn="base">
        <a:spcBef>
          <a:spcPct val="10000"/>
        </a:spcBef>
        <a:spcAft>
          <a:spcPct val="10000"/>
        </a:spcAft>
        <a:buClr>
          <a:srgbClr val="C0C0C0"/>
        </a:buClr>
        <a:buFont typeface="Wingdings" pitchFamily="2" charset="2"/>
        <a:buChar char="§"/>
        <a:defRPr sz="1600">
          <a:solidFill>
            <a:srgbClr val="454545"/>
          </a:solidFill>
          <a:latin typeface="+mn-lt"/>
          <a:cs typeface="+mn-cs"/>
        </a:defRPr>
      </a:lvl7pPr>
      <a:lvl8pPr marL="2749550" indent="-174625" algn="l" rtl="0" fontAlgn="base">
        <a:spcBef>
          <a:spcPct val="10000"/>
        </a:spcBef>
        <a:spcAft>
          <a:spcPct val="10000"/>
        </a:spcAft>
        <a:buClr>
          <a:srgbClr val="C0C0C0"/>
        </a:buClr>
        <a:buFont typeface="Wingdings" pitchFamily="2" charset="2"/>
        <a:buChar char="§"/>
        <a:defRPr sz="1600">
          <a:solidFill>
            <a:srgbClr val="454545"/>
          </a:solidFill>
          <a:latin typeface="+mn-lt"/>
          <a:cs typeface="+mn-cs"/>
        </a:defRPr>
      </a:lvl8pPr>
      <a:lvl9pPr marL="3206750" indent="-174625" algn="l" rtl="0" fontAlgn="base">
        <a:spcBef>
          <a:spcPct val="10000"/>
        </a:spcBef>
        <a:spcAft>
          <a:spcPct val="10000"/>
        </a:spcAft>
        <a:buClr>
          <a:srgbClr val="C0C0C0"/>
        </a:buClr>
        <a:buFont typeface="Wingdings" pitchFamily="2" charset="2"/>
        <a:buChar char="§"/>
        <a:defRPr sz="1600">
          <a:solidFill>
            <a:srgbClr val="454545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3" descr="Slide-title-blu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0364" y="1289050"/>
            <a:ext cx="8212137" cy="501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title"/>
          </p:nvPr>
        </p:nvSpPr>
        <p:spPr bwMode="white">
          <a:xfrm>
            <a:off x="360363" y="241300"/>
            <a:ext cx="662146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0352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27738" y="6624640"/>
            <a:ext cx="2133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969696"/>
                </a:solidFill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B7B6D5A-E7BE-49A8-B004-BB16A8B575DB}" type="datetime1">
              <a:rPr lang="en-US" smtClean="0"/>
              <a:t>6/5/2014</a:t>
            </a:fld>
            <a:endParaRPr lang="en-GB" dirty="0"/>
          </a:p>
        </p:txBody>
      </p:sp>
      <p:sp>
        <p:nvSpPr>
          <p:cNvPr id="100352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2750" y="6623052"/>
            <a:ext cx="28956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969696"/>
                </a:solidFill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/>
          </a:p>
        </p:txBody>
      </p:sp>
      <p:sp>
        <p:nvSpPr>
          <p:cNvPr id="10035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6264" y="6626225"/>
            <a:ext cx="154463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969696"/>
                </a:solidFill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534E9913-CD98-466B-A8DC-90B3EF8E62E1}" type="slidenum">
              <a:rPr lang="en-GB"/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dirty="0"/>
          </a:p>
        </p:txBody>
      </p:sp>
      <p:sp>
        <p:nvSpPr>
          <p:cNvPr id="3080" name="Line 9"/>
          <p:cNvSpPr>
            <a:spLocks noChangeShapeType="1"/>
          </p:cNvSpPr>
          <p:nvPr/>
        </p:nvSpPr>
        <p:spPr bwMode="auto">
          <a:xfrm>
            <a:off x="0" y="6604000"/>
            <a:ext cx="91440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3081" name="Line 10"/>
          <p:cNvSpPr>
            <a:spLocks noChangeShapeType="1"/>
          </p:cNvSpPr>
          <p:nvPr/>
        </p:nvSpPr>
        <p:spPr bwMode="auto">
          <a:xfrm>
            <a:off x="8197850" y="6604002"/>
            <a:ext cx="0" cy="258763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3082" name="Line 11"/>
          <p:cNvSpPr>
            <a:spLocks noChangeShapeType="1"/>
          </p:cNvSpPr>
          <p:nvPr/>
        </p:nvSpPr>
        <p:spPr bwMode="auto">
          <a:xfrm>
            <a:off x="0" y="1189038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405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 Black" pitchFamily="34" charset="0"/>
          <a:cs typeface="Arial" charset="0"/>
        </a:defRPr>
      </a:lvl2pPr>
      <a:lvl3pPr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 Black" pitchFamily="34" charset="0"/>
          <a:cs typeface="Arial" charset="0"/>
        </a:defRPr>
      </a:lvl3pPr>
      <a:lvl4pPr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 Black" pitchFamily="34" charset="0"/>
          <a:cs typeface="Arial" charset="0"/>
        </a:defRPr>
      </a:lvl4pPr>
      <a:lvl5pPr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 Black" pitchFamily="34" charset="0"/>
          <a:cs typeface="Arial" charset="0"/>
        </a:defRPr>
      </a:lvl5pPr>
      <a:lvl6pPr marL="457200" algn="l" rtl="0" fontAlgn="base">
        <a:lnSpc>
          <a:spcPct val="10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 Black" pitchFamily="34" charset="0"/>
          <a:cs typeface="Arial" charset="0"/>
        </a:defRPr>
      </a:lvl6pPr>
      <a:lvl7pPr marL="914400" algn="l" rtl="0" fontAlgn="base">
        <a:lnSpc>
          <a:spcPct val="10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 Black" pitchFamily="34" charset="0"/>
          <a:cs typeface="Arial" charset="0"/>
        </a:defRPr>
      </a:lvl7pPr>
      <a:lvl8pPr marL="1371600" algn="l" rtl="0" fontAlgn="base">
        <a:lnSpc>
          <a:spcPct val="10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 Black" pitchFamily="34" charset="0"/>
          <a:cs typeface="Arial" charset="0"/>
        </a:defRPr>
      </a:lvl8pPr>
      <a:lvl9pPr marL="1828800" algn="l" rtl="0" fontAlgn="base">
        <a:lnSpc>
          <a:spcPct val="10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 Black" pitchFamily="34" charset="0"/>
          <a:cs typeface="Arial" charset="0"/>
        </a:defRPr>
      </a:lvl9pPr>
    </p:titleStyle>
    <p:bodyStyle>
      <a:lvl1pPr marL="230188" indent="-230188" algn="l" rtl="0" eaLnBrk="0" fontAlgn="base" hangingPunct="0">
        <a:spcBef>
          <a:spcPct val="20000"/>
        </a:spcBef>
        <a:spcAft>
          <a:spcPct val="20000"/>
        </a:spcAft>
        <a:buClr>
          <a:srgbClr val="777777"/>
        </a:buClr>
        <a:buFont typeface="Wingdings" pitchFamily="2" charset="2"/>
        <a:buChar char="§"/>
        <a:defRPr sz="2200">
          <a:solidFill>
            <a:srgbClr val="454545"/>
          </a:solidFill>
          <a:latin typeface="+mn-lt"/>
          <a:ea typeface="+mn-ea"/>
          <a:cs typeface="+mn-cs"/>
        </a:defRPr>
      </a:lvl1pPr>
      <a:lvl2pPr marL="515938" indent="-171450" algn="l" rtl="0" eaLnBrk="0" fontAlgn="base" hangingPunct="0">
        <a:spcBef>
          <a:spcPct val="20000"/>
        </a:spcBef>
        <a:spcAft>
          <a:spcPct val="20000"/>
        </a:spcAft>
        <a:buClr>
          <a:srgbClr val="808080"/>
        </a:buClr>
        <a:buFont typeface="Wingdings" pitchFamily="2" charset="2"/>
        <a:buChar char="§"/>
        <a:defRPr sz="2000">
          <a:solidFill>
            <a:srgbClr val="454545"/>
          </a:solidFill>
          <a:latin typeface="+mn-lt"/>
          <a:cs typeface="+mn-cs"/>
        </a:defRPr>
      </a:lvl2pPr>
      <a:lvl3pPr marL="801688" indent="-171450" algn="l" rtl="0" eaLnBrk="0" fontAlgn="base" hangingPunct="0">
        <a:spcBef>
          <a:spcPct val="10000"/>
        </a:spcBef>
        <a:spcAft>
          <a:spcPct val="10000"/>
        </a:spcAft>
        <a:buClr>
          <a:srgbClr val="969696"/>
        </a:buClr>
        <a:buFont typeface="Wingdings" pitchFamily="2" charset="2"/>
        <a:buChar char="§"/>
        <a:defRPr>
          <a:solidFill>
            <a:srgbClr val="454545"/>
          </a:solidFill>
          <a:latin typeface="+mn-lt"/>
          <a:cs typeface="+mn-cs"/>
        </a:defRPr>
      </a:lvl3pPr>
      <a:lvl4pPr marL="1089025" indent="-173038" algn="l" rtl="0" eaLnBrk="0" fontAlgn="base" hangingPunct="0">
        <a:spcBef>
          <a:spcPct val="10000"/>
        </a:spcBef>
        <a:spcAft>
          <a:spcPct val="10000"/>
        </a:spcAft>
        <a:buClr>
          <a:srgbClr val="B2B2B2"/>
        </a:buClr>
        <a:buFont typeface="Wingdings" pitchFamily="2" charset="2"/>
        <a:buChar char="§"/>
        <a:defRPr sz="1600">
          <a:solidFill>
            <a:srgbClr val="454545"/>
          </a:solidFill>
          <a:latin typeface="+mn-lt"/>
          <a:cs typeface="+mn-cs"/>
        </a:defRPr>
      </a:lvl4pPr>
      <a:lvl5pPr marL="1377950" indent="-174625" algn="l" rtl="0" eaLnBrk="0" fontAlgn="base" hangingPunct="0">
        <a:spcBef>
          <a:spcPct val="10000"/>
        </a:spcBef>
        <a:spcAft>
          <a:spcPct val="10000"/>
        </a:spcAft>
        <a:buClr>
          <a:srgbClr val="C0C0C0"/>
        </a:buClr>
        <a:buFont typeface="Wingdings" pitchFamily="2" charset="2"/>
        <a:buChar char="§"/>
        <a:defRPr sz="1600">
          <a:solidFill>
            <a:srgbClr val="454545"/>
          </a:solidFill>
          <a:latin typeface="+mn-lt"/>
          <a:cs typeface="+mn-cs"/>
        </a:defRPr>
      </a:lvl5pPr>
      <a:lvl6pPr marL="1835150" indent="-174625" algn="l" rtl="0" fontAlgn="base">
        <a:spcBef>
          <a:spcPct val="10000"/>
        </a:spcBef>
        <a:spcAft>
          <a:spcPct val="10000"/>
        </a:spcAft>
        <a:buClr>
          <a:srgbClr val="C0C0C0"/>
        </a:buClr>
        <a:buFont typeface="Wingdings" pitchFamily="2" charset="2"/>
        <a:buChar char="§"/>
        <a:defRPr sz="1600">
          <a:solidFill>
            <a:srgbClr val="454545"/>
          </a:solidFill>
          <a:latin typeface="+mn-lt"/>
          <a:cs typeface="+mn-cs"/>
        </a:defRPr>
      </a:lvl6pPr>
      <a:lvl7pPr marL="2292350" indent="-174625" algn="l" rtl="0" fontAlgn="base">
        <a:spcBef>
          <a:spcPct val="10000"/>
        </a:spcBef>
        <a:spcAft>
          <a:spcPct val="10000"/>
        </a:spcAft>
        <a:buClr>
          <a:srgbClr val="C0C0C0"/>
        </a:buClr>
        <a:buFont typeface="Wingdings" pitchFamily="2" charset="2"/>
        <a:buChar char="§"/>
        <a:defRPr sz="1600">
          <a:solidFill>
            <a:srgbClr val="454545"/>
          </a:solidFill>
          <a:latin typeface="+mn-lt"/>
          <a:cs typeface="+mn-cs"/>
        </a:defRPr>
      </a:lvl7pPr>
      <a:lvl8pPr marL="2749550" indent="-174625" algn="l" rtl="0" fontAlgn="base">
        <a:spcBef>
          <a:spcPct val="10000"/>
        </a:spcBef>
        <a:spcAft>
          <a:spcPct val="10000"/>
        </a:spcAft>
        <a:buClr>
          <a:srgbClr val="C0C0C0"/>
        </a:buClr>
        <a:buFont typeface="Wingdings" pitchFamily="2" charset="2"/>
        <a:buChar char="§"/>
        <a:defRPr sz="1600">
          <a:solidFill>
            <a:srgbClr val="454545"/>
          </a:solidFill>
          <a:latin typeface="+mn-lt"/>
          <a:cs typeface="+mn-cs"/>
        </a:defRPr>
      </a:lvl8pPr>
      <a:lvl9pPr marL="3206750" indent="-174625" algn="l" rtl="0" fontAlgn="base">
        <a:spcBef>
          <a:spcPct val="10000"/>
        </a:spcBef>
        <a:spcAft>
          <a:spcPct val="10000"/>
        </a:spcAft>
        <a:buClr>
          <a:srgbClr val="C0C0C0"/>
        </a:buClr>
        <a:buFont typeface="Wingdings" pitchFamily="2" charset="2"/>
        <a:buChar char="§"/>
        <a:defRPr sz="1600">
          <a:solidFill>
            <a:srgbClr val="454545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7D79F-4B04-4351-A86C-AE3D798E73B2}" type="datetime1">
              <a:rPr lang="en-US" smtClean="0"/>
              <a:t>6/5/2014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680B1-5B2D-408E-B4FC-30875BF4790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PPT_ARPIM_Coperta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236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6184" y="1598494"/>
            <a:ext cx="8229600" cy="1143000"/>
          </a:xfrm>
        </p:spPr>
        <p:txBody>
          <a:bodyPr>
            <a:noAutofit/>
          </a:bodyPr>
          <a:lstStyle/>
          <a:p>
            <a:r>
              <a:rPr lang="ro-RO" sz="2400" b="1" dirty="0" smtClean="0"/>
              <a:t>Codurile de Etică ARPIM</a:t>
            </a:r>
            <a:br>
              <a:rPr lang="ro-RO" sz="2400" b="1" dirty="0" smtClean="0"/>
            </a:br>
            <a:r>
              <a:rPr lang="ro-RO" sz="2400" b="1" dirty="0" smtClean="0"/>
              <a:t>Noutăţi 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9058" y="3343546"/>
            <a:ext cx="4445440" cy="6055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o-RO" sz="1400" dirty="0" smtClean="0">
                <a:cs typeface="Arial" pitchFamily="34" charset="0"/>
              </a:rPr>
              <a:t>Cornelia Preda – coordonator grup de etică ARPIM</a:t>
            </a:r>
            <a:endParaRPr lang="ro-RO" sz="1400" dirty="0">
              <a:solidFill>
                <a:srgbClr val="FF0000"/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ro-RO" sz="1400" dirty="0" smtClean="0">
                <a:cs typeface="Arial" pitchFamily="34" charset="0"/>
              </a:rPr>
              <a:t>Bucureşti - Iunie </a:t>
            </a:r>
            <a:r>
              <a:rPr lang="ro-RO" sz="1400" dirty="0" smtClean="0">
                <a:cs typeface="Arial" pitchFamily="34" charset="0"/>
              </a:rPr>
              <a:t>2014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80B1-5B2D-408E-B4FC-30875BF4790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rot="20962137">
            <a:off x="1619047" y="4291310"/>
            <a:ext cx="708700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20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Mai întâi ne fecem obiceiurile apoi obiceiurile ne definesc pe noi. </a:t>
            </a:r>
          </a:p>
          <a:p>
            <a:pPr algn="ctr"/>
            <a:r>
              <a:rPr lang="ro-RO" sz="20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Lucruri măreţe se dezvoltă din începuturi mici</a:t>
            </a:r>
            <a:r>
              <a:rPr lang="en-US" sz="20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</a:t>
            </a:r>
            <a:endParaRPr lang="ro-RO" sz="2000" b="1" i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r"/>
            <a:r>
              <a:rPr lang="ro-RO" sz="20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John Dryden</a:t>
            </a:r>
            <a:r>
              <a:rPr lang="en-US" sz="20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endParaRPr lang="en-US" sz="2000" b="1" i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62250" y="6542960"/>
            <a:ext cx="34788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1000" dirty="0" smtClean="0"/>
              <a:t>Conţinutul acestei prezentări nu reprezintă poziţia AbbVie S.R.L</a:t>
            </a:r>
            <a:endParaRPr lang="en-US" sz="1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80B1-5B2D-408E-B4FC-30875BF4790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Nou</a:t>
            </a:r>
            <a:endParaRPr lang="en-US" dirty="0"/>
          </a:p>
        </p:txBody>
      </p:sp>
      <p:sp>
        <p:nvSpPr>
          <p:cNvPr id="6" name="5-Point Star 5"/>
          <p:cNvSpPr/>
          <p:nvPr/>
        </p:nvSpPr>
        <p:spPr>
          <a:xfrm>
            <a:off x="190500" y="190499"/>
            <a:ext cx="1943100" cy="171012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14400" y="1198563"/>
            <a:ext cx="8229600" cy="676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o-RO" sz="1400" b="1" dirty="0" smtClean="0"/>
              <a:t>CODUL </a:t>
            </a:r>
            <a:r>
              <a:rPr lang="en-US" sz="1400" b="1" dirty="0" smtClean="0"/>
              <a:t>ARPIM</a:t>
            </a:r>
            <a:r>
              <a:rPr lang="ro-RO" sz="1400" b="1" dirty="0" smtClean="0"/>
              <a:t> PENTRU TRANSPARENŢA TRANSFERURILOR DE VALOARE </a:t>
            </a:r>
          </a:p>
          <a:p>
            <a:r>
              <a:rPr lang="ro-RO" sz="1400" b="1" dirty="0" smtClean="0"/>
              <a:t>CĂTRE PROFESIONIŞTII DIN DOMENIUL SANITAR ŞI CĂTRE INSTITUŢIILE SANITARE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2409825" y="1762124"/>
            <a:ext cx="5019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1200" dirty="0" smtClean="0"/>
              <a:t>Cu prima raportare prevăzută pentru 2016 conţinând datele colectate în 2015</a:t>
            </a:r>
            <a:endParaRPr lang="en-US" sz="12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306949"/>
              </p:ext>
            </p:extLst>
          </p:nvPr>
        </p:nvGraphicFramePr>
        <p:xfrm>
          <a:off x="238125" y="2291147"/>
          <a:ext cx="8801100" cy="4089145"/>
        </p:xfrm>
        <a:graphic>
          <a:graphicData uri="http://schemas.openxmlformats.org/drawingml/2006/table">
            <a:tbl>
              <a:tblPr/>
              <a:tblGrid>
                <a:gridCol w="2525996"/>
                <a:gridCol w="6275104"/>
              </a:tblGrid>
              <a:tr h="2139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Level of Disclosure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2016 </a:t>
                      </a:r>
                      <a:r>
                        <a:rPr kumimoji="0" lang="en-GB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based on 2015 data</a:t>
                      </a:r>
                      <a:endParaRPr kumimoji="0" lang="en-GB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998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Aggregate</a:t>
                      </a:r>
                      <a:endParaRPr kumimoji="0" lang="en-GB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898"/>
                          </a:solidFill>
                          <a:effectLst/>
                          <a:latin typeface="Calibri" pitchFamily="34" charset="0"/>
                        </a:rPr>
                        <a:t>Research &amp; Development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ToV</a:t>
                      </a: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to HCPs/HCOs related to the planning and conduct of: 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AutoNum type="alphaLcPeriod"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Non-clinical studies </a:t>
                      </a:r>
                      <a:r>
                        <a:rPr kumimoji="0" lang="en-GB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(as defined in the OECD Principles of GLP)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AutoNum type="alphaLcPeriod"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Clinical trials </a:t>
                      </a:r>
                      <a:r>
                        <a:rPr kumimoji="0" lang="en-GB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(as defined in Directive 2001/20/EC)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AutoNum type="alphaLcPeriod"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Non-interventional studies that are prospective in nature and that involve the collection of patient data from or on behalf of individual, or groups of, HCPs specifically for the study </a:t>
                      </a:r>
                      <a:r>
                        <a:rPr kumimoji="0" lang="en-GB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(</a:t>
                      </a:r>
                      <a:r>
                        <a:rPr kumimoji="0" lang="en-GB" sz="105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cfr</a:t>
                      </a:r>
                      <a:r>
                        <a:rPr kumimoji="0" lang="en-GB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Section 15.02 of the EFPIA HCP Code)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9CC"/>
                    </a:solidFill>
                  </a:tcPr>
                </a:tc>
              </a:tr>
              <a:tr h="1291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Individual HCO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“following the money”</a:t>
                      </a:r>
                      <a:endParaRPr kumimoji="0" lang="en-GB" sz="105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D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898"/>
                          </a:solidFill>
                          <a:effectLst/>
                          <a:latin typeface="Calibri" pitchFamily="34" charset="0"/>
                        </a:rPr>
                        <a:t>Donations &amp; Grants to HCOs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898"/>
                          </a:solidFill>
                          <a:effectLst/>
                          <a:latin typeface="Calibri" pitchFamily="34" charset="0"/>
                        </a:rPr>
                        <a:t>Contribution to costs of events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o-RO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</a:t>
                      </a: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Sponsorship agreements with HCOs/third parties appointed by HCOs to manage an event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o-RO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</a:t>
                      </a: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Registration fees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o-RO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</a:t>
                      </a: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Travel &amp; accommodation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898"/>
                          </a:solidFill>
                          <a:effectLst/>
                          <a:latin typeface="Calibri" pitchFamily="34" charset="0"/>
                        </a:rPr>
                        <a:t>Fee-for-service &amp; consultancy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o-RO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</a:t>
                      </a: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Fees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o-RO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</a:t>
                      </a: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Related expenses agreed in the fees for service or consultancy contract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DE7"/>
                    </a:solidFill>
                  </a:tcPr>
                </a:tc>
              </a:tr>
              <a:tr h="9437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Individual HCP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“following the money”</a:t>
                      </a:r>
                      <a:endParaRPr kumimoji="0" lang="en-GB" sz="105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898"/>
                          </a:solidFill>
                          <a:effectLst/>
                          <a:latin typeface="Calibri" pitchFamily="34" charset="0"/>
                        </a:rPr>
                        <a:t>Contribution to costs of events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o-RO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</a:t>
                      </a: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Registration fees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o-RO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</a:t>
                      </a: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Travel &amp; accommodation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898"/>
                          </a:solidFill>
                          <a:effectLst/>
                          <a:latin typeface="Calibri" pitchFamily="34" charset="0"/>
                        </a:rPr>
                        <a:t>Fees for service &amp; consultancy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o-RO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</a:t>
                      </a: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Fees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o-RO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</a:t>
                      </a: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Related expenses agreed in the fees for service or consultancy contract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9CC"/>
                    </a:solidFill>
                  </a:tcPr>
                </a:tc>
              </a:tr>
              <a:tr h="36296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Each company shall publish a note summarising the methodologies used in preparing their disclosures and identifying transfers of value for each category described above.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9BB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011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80B1-5B2D-408E-B4FC-30875BF4790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733551" y="1933575"/>
            <a:ext cx="7410449" cy="1143000"/>
          </a:xfrm>
        </p:spPr>
        <p:txBody>
          <a:bodyPr>
            <a:normAutofit/>
          </a:bodyPr>
          <a:lstStyle/>
          <a:p>
            <a:r>
              <a:rPr lang="en-US" sz="1600" b="1" dirty="0" err="1"/>
              <a:t>Ordonanţa</a:t>
            </a:r>
            <a:r>
              <a:rPr lang="en-US" sz="1600" b="1" dirty="0"/>
              <a:t> de </a:t>
            </a:r>
            <a:r>
              <a:rPr lang="en-US" sz="1600" b="1" dirty="0" err="1"/>
              <a:t>urgenţă</a:t>
            </a:r>
            <a:r>
              <a:rPr lang="en-US" sz="1600" b="1" dirty="0"/>
              <a:t> nr. 2/2014 </a:t>
            </a:r>
            <a:r>
              <a:rPr lang="en-US" sz="1600" b="1" dirty="0" err="1" smtClean="0"/>
              <a:t>pentru</a:t>
            </a:r>
            <a:r>
              <a:rPr lang="en-US" sz="1600" b="1" dirty="0" smtClean="0"/>
              <a:t> </a:t>
            </a:r>
            <a:r>
              <a:rPr lang="en-US" sz="1600" b="1" dirty="0" err="1"/>
              <a:t>modificarea</a:t>
            </a:r>
            <a:r>
              <a:rPr lang="en-US" sz="1600" b="1" dirty="0"/>
              <a:t> </a:t>
            </a:r>
            <a:r>
              <a:rPr lang="en-US" sz="1600" b="1" dirty="0" err="1"/>
              <a:t>şi</a:t>
            </a:r>
            <a:r>
              <a:rPr lang="en-US" sz="1600" b="1" dirty="0"/>
              <a:t> </a:t>
            </a:r>
            <a:r>
              <a:rPr lang="en-US" sz="1600" b="1" dirty="0" err="1"/>
              <a:t>completarea</a:t>
            </a:r>
            <a:r>
              <a:rPr lang="en-US" sz="1600" b="1" dirty="0"/>
              <a:t> </a:t>
            </a:r>
            <a:r>
              <a:rPr lang="en-US" sz="1600" b="1" dirty="0" err="1"/>
              <a:t>Legii</a:t>
            </a:r>
            <a:r>
              <a:rPr lang="en-US" sz="1600" b="1" dirty="0"/>
              <a:t> nr. 95/2006 </a:t>
            </a:r>
            <a:r>
              <a:rPr lang="ro-RO" sz="1600" b="1" dirty="0" smtClean="0"/>
              <a:t/>
            </a:r>
            <a:br>
              <a:rPr lang="ro-RO" sz="1600" b="1" dirty="0" smtClean="0"/>
            </a:br>
            <a:r>
              <a:rPr lang="en-US" sz="1600" b="1" dirty="0" err="1" smtClean="0"/>
              <a:t>privind</a:t>
            </a:r>
            <a:r>
              <a:rPr lang="en-US" sz="1600" b="1" dirty="0" smtClean="0"/>
              <a:t> </a:t>
            </a:r>
            <a:r>
              <a:rPr lang="en-US" sz="1600" b="1" dirty="0" err="1"/>
              <a:t>reforma</a:t>
            </a:r>
            <a:r>
              <a:rPr lang="en-US" sz="1600" b="1" dirty="0"/>
              <a:t> </a:t>
            </a:r>
            <a:r>
              <a:rPr lang="en-US" sz="1600" b="1" dirty="0" err="1"/>
              <a:t>în</a:t>
            </a:r>
            <a:r>
              <a:rPr lang="en-US" sz="1600" b="1" dirty="0"/>
              <a:t> </a:t>
            </a:r>
            <a:r>
              <a:rPr lang="en-US" sz="1600" b="1" dirty="0" err="1"/>
              <a:t>domeniul</a:t>
            </a:r>
            <a:r>
              <a:rPr lang="en-US" sz="1600" b="1" dirty="0"/>
              <a:t> </a:t>
            </a:r>
            <a:r>
              <a:rPr lang="en-US" sz="1600" b="1" dirty="0" err="1"/>
              <a:t>sănătăţii</a:t>
            </a:r>
            <a:r>
              <a:rPr lang="en-US" sz="1600" b="1" dirty="0"/>
              <a:t>, </a:t>
            </a:r>
            <a:r>
              <a:rPr lang="en-US" sz="1600" b="1" dirty="0" err="1" smtClean="0"/>
              <a:t>precum</a:t>
            </a:r>
            <a:r>
              <a:rPr lang="en-US" sz="1600" b="1" dirty="0" smtClean="0"/>
              <a:t> </a:t>
            </a:r>
            <a:r>
              <a:rPr lang="en-US" sz="1600" b="1" dirty="0" err="1"/>
              <a:t>şi</a:t>
            </a:r>
            <a:r>
              <a:rPr lang="en-US" sz="1600" b="1" dirty="0"/>
              <a:t> </a:t>
            </a:r>
            <a:r>
              <a:rPr lang="en-US" sz="1600" b="1" dirty="0" err="1"/>
              <a:t>pentru</a:t>
            </a:r>
            <a:r>
              <a:rPr lang="en-US" sz="1600" b="1" dirty="0"/>
              <a:t> </a:t>
            </a:r>
            <a:r>
              <a:rPr lang="en-US" sz="1600" b="1" dirty="0" err="1"/>
              <a:t>modificarea</a:t>
            </a:r>
            <a:r>
              <a:rPr lang="en-US" sz="1600" b="1" dirty="0"/>
              <a:t> </a:t>
            </a:r>
            <a:r>
              <a:rPr lang="en-US" sz="1600" b="1" dirty="0" err="1"/>
              <a:t>şi</a:t>
            </a:r>
            <a:r>
              <a:rPr lang="en-US" sz="1600" b="1" dirty="0"/>
              <a:t> </a:t>
            </a:r>
            <a:r>
              <a:rPr lang="en-US" sz="1600" b="1" dirty="0" err="1"/>
              <a:t>completarea</a:t>
            </a:r>
            <a:r>
              <a:rPr lang="en-US" sz="1600" b="1" dirty="0"/>
              <a:t> </a:t>
            </a:r>
            <a:r>
              <a:rPr lang="en-US" sz="1600" b="1" dirty="0" err="1"/>
              <a:t>unor</a:t>
            </a:r>
            <a:r>
              <a:rPr lang="en-US" sz="1600" b="1" dirty="0"/>
              <a:t> </a:t>
            </a:r>
            <a:r>
              <a:rPr lang="en-US" sz="1600" b="1" dirty="0" err="1"/>
              <a:t>acte</a:t>
            </a:r>
            <a:r>
              <a:rPr lang="en-US" sz="1600" b="1" dirty="0"/>
              <a:t> normative </a:t>
            </a:r>
            <a:endParaRPr lang="en-US" sz="1600" dirty="0"/>
          </a:p>
        </p:txBody>
      </p:sp>
      <p:sp>
        <p:nvSpPr>
          <p:cNvPr id="4" name="Rectangle 3"/>
          <p:cNvSpPr/>
          <p:nvPr/>
        </p:nvSpPr>
        <p:spPr>
          <a:xfrm>
            <a:off x="1876424" y="3330994"/>
            <a:ext cx="681037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/>
              <a:t>Art. 7991. -</a:t>
            </a:r>
            <a:endParaRPr lang="en-US" sz="1400" b="1" dirty="0"/>
          </a:p>
          <a:p>
            <a:pPr marL="342900" indent="-342900">
              <a:buAutoNum type="arabicParenBoth"/>
            </a:pPr>
            <a:r>
              <a:rPr lang="fr-FR" sz="1400" dirty="0" err="1" smtClean="0"/>
              <a:t>Producătorii</a:t>
            </a:r>
            <a:r>
              <a:rPr lang="fr-FR" sz="1400" dirty="0"/>
              <a:t>, </a:t>
            </a:r>
            <a:r>
              <a:rPr lang="fr-FR" sz="1400" dirty="0" err="1"/>
              <a:t>deţinătorii</a:t>
            </a:r>
            <a:r>
              <a:rPr lang="fr-FR" sz="1400" dirty="0"/>
              <a:t> de </a:t>
            </a:r>
            <a:r>
              <a:rPr lang="fr-FR" sz="1400" dirty="0" err="1"/>
              <a:t>autorizaţii</a:t>
            </a:r>
            <a:r>
              <a:rPr lang="fr-FR" sz="1400" dirty="0"/>
              <a:t> de </a:t>
            </a:r>
            <a:r>
              <a:rPr lang="fr-FR" sz="1400" dirty="0" err="1"/>
              <a:t>punere</a:t>
            </a:r>
            <a:r>
              <a:rPr lang="fr-FR" sz="1400" dirty="0"/>
              <a:t> </a:t>
            </a:r>
            <a:r>
              <a:rPr lang="fr-FR" sz="1400" dirty="0" err="1"/>
              <a:t>pe</a:t>
            </a:r>
            <a:r>
              <a:rPr lang="fr-FR" sz="1400" dirty="0"/>
              <a:t> </a:t>
            </a:r>
            <a:r>
              <a:rPr lang="fr-FR" sz="1400" dirty="0" err="1"/>
              <a:t>piaţă</a:t>
            </a:r>
            <a:r>
              <a:rPr lang="fr-FR" sz="1400" dirty="0"/>
              <a:t> </a:t>
            </a:r>
            <a:r>
              <a:rPr lang="fr-FR" sz="1400" dirty="0" err="1"/>
              <a:t>sau</a:t>
            </a:r>
            <a:r>
              <a:rPr lang="fr-FR" sz="1400" dirty="0"/>
              <a:t> </a:t>
            </a:r>
            <a:r>
              <a:rPr lang="fr-FR" sz="1400" dirty="0" err="1"/>
              <a:t>reprezentanţii</a:t>
            </a:r>
            <a:r>
              <a:rPr lang="fr-FR" sz="1400" dirty="0"/>
              <a:t> </a:t>
            </a:r>
            <a:r>
              <a:rPr lang="fr-FR" sz="1400" dirty="0" err="1"/>
              <a:t>acestora</a:t>
            </a:r>
            <a:r>
              <a:rPr lang="fr-FR" sz="1400" dirty="0"/>
              <a:t> </a:t>
            </a:r>
            <a:r>
              <a:rPr lang="fr-FR" sz="1400" dirty="0" err="1"/>
              <a:t>în</a:t>
            </a:r>
            <a:r>
              <a:rPr lang="fr-FR" sz="1400" dirty="0"/>
              <a:t> </a:t>
            </a:r>
            <a:r>
              <a:rPr lang="fr-FR" sz="1400" dirty="0" err="1"/>
              <a:t>România</a:t>
            </a:r>
            <a:r>
              <a:rPr lang="fr-FR" sz="1400" dirty="0"/>
              <a:t> </a:t>
            </a:r>
            <a:r>
              <a:rPr lang="fr-FR" sz="1400" dirty="0" err="1"/>
              <a:t>şi</a:t>
            </a:r>
            <a:r>
              <a:rPr lang="fr-FR" sz="1400" dirty="0"/>
              <a:t> </a:t>
            </a:r>
            <a:r>
              <a:rPr lang="fr-FR" sz="1400" dirty="0" err="1"/>
              <a:t>distribuitorii</a:t>
            </a:r>
            <a:r>
              <a:rPr lang="fr-FR" sz="1400" dirty="0"/>
              <a:t> </a:t>
            </a:r>
            <a:r>
              <a:rPr lang="fr-FR" sz="1400" dirty="0" err="1"/>
              <a:t>angro</a:t>
            </a:r>
            <a:r>
              <a:rPr lang="fr-FR" sz="1400" dirty="0"/>
              <a:t> </a:t>
            </a:r>
            <a:r>
              <a:rPr lang="fr-FR" sz="1400" dirty="0" err="1"/>
              <a:t>şi</a:t>
            </a:r>
            <a:r>
              <a:rPr lang="fr-FR" sz="1400" dirty="0"/>
              <a:t> en </a:t>
            </a:r>
            <a:r>
              <a:rPr lang="fr-FR" sz="1400" dirty="0" err="1"/>
              <a:t>detail</a:t>
            </a:r>
            <a:r>
              <a:rPr lang="fr-FR" sz="1400" dirty="0"/>
              <a:t> de </a:t>
            </a:r>
            <a:r>
              <a:rPr lang="fr-FR" sz="1400" dirty="0" err="1"/>
              <a:t>medicamente</a:t>
            </a:r>
            <a:r>
              <a:rPr lang="fr-FR" sz="1400" dirty="0"/>
              <a:t>, </a:t>
            </a:r>
            <a:r>
              <a:rPr lang="fr-FR" sz="1400" dirty="0" err="1"/>
              <a:t>dispozitive</a:t>
            </a:r>
            <a:r>
              <a:rPr lang="fr-FR" sz="1400" dirty="0"/>
              <a:t> </a:t>
            </a:r>
            <a:r>
              <a:rPr lang="fr-FR" sz="1400" dirty="0" err="1"/>
              <a:t>medicale</a:t>
            </a:r>
            <a:r>
              <a:rPr lang="fr-FR" sz="1400" dirty="0"/>
              <a:t> </a:t>
            </a:r>
            <a:r>
              <a:rPr lang="fr-FR" sz="1400" dirty="0" err="1"/>
              <a:t>şi</a:t>
            </a:r>
            <a:r>
              <a:rPr lang="fr-FR" sz="1400" dirty="0"/>
              <a:t> </a:t>
            </a:r>
            <a:r>
              <a:rPr lang="fr-FR" sz="1400" dirty="0" err="1"/>
              <a:t>materiale</a:t>
            </a:r>
            <a:r>
              <a:rPr lang="fr-FR" sz="1400" dirty="0"/>
              <a:t> </a:t>
            </a:r>
            <a:r>
              <a:rPr lang="fr-FR" sz="1400" dirty="0" err="1"/>
              <a:t>sanitare</a:t>
            </a:r>
            <a:r>
              <a:rPr lang="fr-FR" sz="1400" dirty="0"/>
              <a:t> au </a:t>
            </a:r>
            <a:r>
              <a:rPr lang="fr-FR" sz="1400" dirty="0" err="1"/>
              <a:t>obligaţia</a:t>
            </a:r>
            <a:r>
              <a:rPr lang="fr-FR" sz="1400" dirty="0"/>
              <a:t> </a:t>
            </a:r>
            <a:r>
              <a:rPr lang="fr-FR" sz="1400" dirty="0" err="1"/>
              <a:t>să</a:t>
            </a:r>
            <a:r>
              <a:rPr lang="fr-FR" sz="1400" dirty="0"/>
              <a:t> </a:t>
            </a:r>
            <a:r>
              <a:rPr lang="fr-FR" sz="1400" dirty="0" err="1"/>
              <a:t>declare</a:t>
            </a:r>
            <a:r>
              <a:rPr lang="fr-FR" sz="1400" dirty="0"/>
              <a:t> </a:t>
            </a:r>
            <a:r>
              <a:rPr lang="fr-FR" sz="1400" dirty="0" err="1"/>
              <a:t>Ministerului</a:t>
            </a:r>
            <a:r>
              <a:rPr lang="fr-FR" sz="1400" dirty="0"/>
              <a:t> </a:t>
            </a:r>
            <a:r>
              <a:rPr lang="fr-FR" sz="1400" dirty="0" err="1"/>
              <a:t>Sănătăţii</a:t>
            </a:r>
            <a:r>
              <a:rPr lang="fr-FR" sz="1400" dirty="0"/>
              <a:t> </a:t>
            </a:r>
            <a:r>
              <a:rPr lang="fr-FR" sz="1400" dirty="0" err="1"/>
              <a:t>şi</a:t>
            </a:r>
            <a:r>
              <a:rPr lang="fr-FR" sz="1400" dirty="0"/>
              <a:t> </a:t>
            </a:r>
            <a:r>
              <a:rPr lang="fr-FR" sz="1400" dirty="0" err="1"/>
              <a:t>Agenţiei</a:t>
            </a:r>
            <a:r>
              <a:rPr lang="fr-FR" sz="1400" dirty="0"/>
              <a:t> </a:t>
            </a:r>
            <a:r>
              <a:rPr lang="fr-FR" sz="1400" dirty="0" err="1"/>
              <a:t>Naţionale</a:t>
            </a:r>
            <a:r>
              <a:rPr lang="fr-FR" sz="1400" dirty="0"/>
              <a:t> a </a:t>
            </a:r>
            <a:r>
              <a:rPr lang="fr-FR" sz="1400" dirty="0" err="1"/>
              <a:t>Medicamentului</a:t>
            </a:r>
            <a:r>
              <a:rPr lang="fr-FR" sz="1400" dirty="0"/>
              <a:t> </a:t>
            </a:r>
            <a:r>
              <a:rPr lang="fr-FR" sz="1400" dirty="0" err="1"/>
              <a:t>toate</a:t>
            </a:r>
            <a:r>
              <a:rPr lang="fr-FR" sz="1400" dirty="0"/>
              <a:t> </a:t>
            </a:r>
            <a:r>
              <a:rPr lang="fr-FR" sz="1400" dirty="0" err="1"/>
              <a:t>activităţile</a:t>
            </a:r>
            <a:r>
              <a:rPr lang="fr-FR" sz="1400" dirty="0"/>
              <a:t> de </a:t>
            </a:r>
            <a:r>
              <a:rPr lang="fr-FR" sz="1400" dirty="0" err="1"/>
              <a:t>sponsorizare</a:t>
            </a:r>
            <a:r>
              <a:rPr lang="fr-FR" sz="1400" dirty="0"/>
              <a:t>, </a:t>
            </a:r>
            <a:r>
              <a:rPr lang="fr-FR" sz="1400" dirty="0" err="1"/>
              <a:t>precum</a:t>
            </a:r>
            <a:r>
              <a:rPr lang="fr-FR" sz="1400" dirty="0"/>
              <a:t> </a:t>
            </a:r>
            <a:r>
              <a:rPr lang="fr-FR" sz="1400" dirty="0" err="1"/>
              <a:t>şi</a:t>
            </a:r>
            <a:r>
              <a:rPr lang="fr-FR" sz="1400" dirty="0"/>
              <a:t> </a:t>
            </a:r>
            <a:r>
              <a:rPr lang="fr-FR" sz="1400" dirty="0" err="1"/>
              <a:t>orice</a:t>
            </a:r>
            <a:r>
              <a:rPr lang="fr-FR" sz="1400" dirty="0"/>
              <a:t> </a:t>
            </a:r>
            <a:r>
              <a:rPr lang="fr-FR" sz="1400" dirty="0" err="1"/>
              <a:t>alte</a:t>
            </a:r>
            <a:r>
              <a:rPr lang="fr-FR" sz="1400" dirty="0"/>
              <a:t> </a:t>
            </a:r>
            <a:r>
              <a:rPr lang="fr-FR" sz="1400" dirty="0" err="1"/>
              <a:t>cheltuieli</a:t>
            </a:r>
            <a:r>
              <a:rPr lang="fr-FR" sz="1400" dirty="0"/>
              <a:t> </a:t>
            </a:r>
            <a:r>
              <a:rPr lang="fr-FR" sz="1400" dirty="0" err="1"/>
              <a:t>suportate</a:t>
            </a:r>
            <a:r>
              <a:rPr lang="fr-FR" sz="1400" dirty="0"/>
              <a:t> </a:t>
            </a:r>
            <a:r>
              <a:rPr lang="fr-FR" sz="1400" dirty="0" err="1"/>
              <a:t>pentru</a:t>
            </a:r>
            <a:r>
              <a:rPr lang="fr-FR" sz="1400" dirty="0"/>
              <a:t> </a:t>
            </a:r>
            <a:r>
              <a:rPr lang="fr-FR" sz="1400" dirty="0" err="1"/>
              <a:t>medici</a:t>
            </a:r>
            <a:r>
              <a:rPr lang="fr-FR" sz="1400" dirty="0"/>
              <a:t>, </a:t>
            </a:r>
            <a:r>
              <a:rPr lang="fr-FR" sz="1400" dirty="0" err="1"/>
              <a:t>asistenţi</a:t>
            </a:r>
            <a:r>
              <a:rPr lang="fr-FR" sz="1400" dirty="0"/>
              <a:t> </a:t>
            </a:r>
            <a:r>
              <a:rPr lang="fr-FR" sz="1400" dirty="0" err="1"/>
              <a:t>medicali</a:t>
            </a:r>
            <a:r>
              <a:rPr lang="fr-FR" sz="1400" dirty="0"/>
              <a:t>, </a:t>
            </a:r>
            <a:r>
              <a:rPr lang="fr-FR" sz="1400" dirty="0" err="1"/>
              <a:t>organizaţii</a:t>
            </a:r>
            <a:r>
              <a:rPr lang="fr-FR" sz="1400" dirty="0"/>
              <a:t> </a:t>
            </a:r>
            <a:r>
              <a:rPr lang="fr-FR" sz="1400" dirty="0" err="1"/>
              <a:t>profesionale</a:t>
            </a:r>
            <a:r>
              <a:rPr lang="fr-FR" sz="1400" dirty="0"/>
              <a:t>, </a:t>
            </a:r>
            <a:r>
              <a:rPr lang="fr-FR" sz="1400" dirty="0" err="1"/>
              <a:t>organizaţii</a:t>
            </a:r>
            <a:r>
              <a:rPr lang="fr-FR" sz="1400" dirty="0"/>
              <a:t> de </a:t>
            </a:r>
            <a:r>
              <a:rPr lang="fr-FR" sz="1400" dirty="0" err="1"/>
              <a:t>pacienţi</a:t>
            </a:r>
            <a:r>
              <a:rPr lang="fr-FR" sz="1400" dirty="0"/>
              <a:t> </a:t>
            </a:r>
            <a:r>
              <a:rPr lang="fr-FR" sz="1400" dirty="0" err="1"/>
              <a:t>şi</a:t>
            </a:r>
            <a:r>
              <a:rPr lang="fr-FR" sz="1400" dirty="0"/>
              <a:t> </a:t>
            </a:r>
            <a:r>
              <a:rPr lang="fr-FR" sz="1400" dirty="0" err="1"/>
              <a:t>orice</a:t>
            </a:r>
            <a:r>
              <a:rPr lang="fr-FR" sz="1400" dirty="0"/>
              <a:t> </a:t>
            </a:r>
            <a:r>
              <a:rPr lang="fr-FR" sz="1400" dirty="0" err="1"/>
              <a:t>alt</a:t>
            </a:r>
            <a:r>
              <a:rPr lang="fr-FR" sz="1400" dirty="0"/>
              <a:t> tip de </a:t>
            </a:r>
            <a:r>
              <a:rPr lang="fr-FR" sz="1400" dirty="0" err="1"/>
              <a:t>organizaţii</a:t>
            </a:r>
            <a:r>
              <a:rPr lang="fr-FR" sz="1400" dirty="0"/>
              <a:t> care au </a:t>
            </a:r>
            <a:r>
              <a:rPr lang="fr-FR" sz="1400" dirty="0" err="1"/>
              <a:t>activităţi</a:t>
            </a:r>
            <a:r>
              <a:rPr lang="fr-FR" sz="1400" dirty="0"/>
              <a:t> </a:t>
            </a:r>
            <a:r>
              <a:rPr lang="fr-FR" sz="1400" dirty="0" err="1"/>
              <a:t>în</a:t>
            </a:r>
            <a:r>
              <a:rPr lang="fr-FR" sz="1400" dirty="0"/>
              <a:t> </a:t>
            </a:r>
            <a:r>
              <a:rPr lang="fr-FR" sz="1400" dirty="0" err="1"/>
              <a:t>domeniul</a:t>
            </a:r>
            <a:r>
              <a:rPr lang="fr-FR" sz="1400" dirty="0"/>
              <a:t> </a:t>
            </a:r>
            <a:r>
              <a:rPr lang="fr-FR" sz="1400" dirty="0" err="1"/>
              <a:t>sănătăţii</a:t>
            </a:r>
            <a:r>
              <a:rPr lang="fr-FR" sz="1400" dirty="0" smtClean="0"/>
              <a:t>.</a:t>
            </a:r>
            <a:endParaRPr lang="ro-RO" sz="1400" dirty="0" smtClean="0"/>
          </a:p>
          <a:p>
            <a:endParaRPr lang="en-US" sz="1400" dirty="0"/>
          </a:p>
          <a:p>
            <a:r>
              <a:rPr lang="fr-FR" sz="1400" dirty="0"/>
              <a:t>(2) </a:t>
            </a:r>
            <a:r>
              <a:rPr lang="ro-RO" sz="1400" dirty="0" smtClean="0"/>
              <a:t>   </a:t>
            </a:r>
            <a:r>
              <a:rPr lang="fr-FR" sz="1400" dirty="0" err="1" smtClean="0"/>
              <a:t>Obligaţia</a:t>
            </a:r>
            <a:r>
              <a:rPr lang="fr-FR" sz="1400" dirty="0" smtClean="0"/>
              <a:t> </a:t>
            </a:r>
            <a:r>
              <a:rPr lang="fr-FR" sz="1400" dirty="0" err="1"/>
              <a:t>prevăzută</a:t>
            </a:r>
            <a:r>
              <a:rPr lang="fr-FR" sz="1400" dirty="0"/>
              <a:t> la </a:t>
            </a:r>
            <a:r>
              <a:rPr lang="fr-FR" sz="1400" dirty="0" err="1"/>
              <a:t>alin</a:t>
            </a:r>
            <a:r>
              <a:rPr lang="fr-FR" sz="1400" dirty="0"/>
              <a:t>. (1) </a:t>
            </a:r>
            <a:r>
              <a:rPr lang="fr-FR" sz="1400" dirty="0" err="1"/>
              <a:t>revine</a:t>
            </a:r>
            <a:r>
              <a:rPr lang="fr-FR" sz="1400" dirty="0"/>
              <a:t> </a:t>
            </a:r>
            <a:r>
              <a:rPr lang="fr-FR" sz="1400" dirty="0" err="1"/>
              <a:t>şi</a:t>
            </a:r>
            <a:r>
              <a:rPr lang="fr-FR" sz="1400" dirty="0"/>
              <a:t> </a:t>
            </a:r>
            <a:r>
              <a:rPr lang="fr-FR" sz="1400" dirty="0" err="1"/>
              <a:t>beneficiarilor</a:t>
            </a:r>
            <a:r>
              <a:rPr lang="fr-FR" sz="1400" dirty="0"/>
              <a:t> </a:t>
            </a:r>
            <a:r>
              <a:rPr lang="fr-FR" sz="1400" dirty="0" err="1"/>
              <a:t>activităţilor</a:t>
            </a:r>
            <a:r>
              <a:rPr lang="fr-FR" sz="1400" dirty="0"/>
              <a:t> de </a:t>
            </a:r>
            <a:r>
              <a:rPr lang="fr-FR" sz="1400" dirty="0" err="1"/>
              <a:t>sponsorizare</a:t>
            </a:r>
            <a:r>
              <a:rPr lang="fr-FR" sz="1400" dirty="0"/>
              <a:t>, </a:t>
            </a:r>
            <a:r>
              <a:rPr lang="ro-RO" sz="1400" dirty="0"/>
              <a:t> </a:t>
            </a:r>
            <a:r>
              <a:rPr lang="ro-RO" sz="1400" dirty="0" smtClean="0"/>
              <a:t>   	</a:t>
            </a:r>
            <a:r>
              <a:rPr lang="fr-FR" sz="1400" dirty="0" err="1" smtClean="0"/>
              <a:t>medici</a:t>
            </a:r>
            <a:r>
              <a:rPr lang="fr-FR" sz="1400" dirty="0"/>
              <a:t>, </a:t>
            </a:r>
            <a:r>
              <a:rPr lang="fr-FR" sz="1400" dirty="0" err="1"/>
              <a:t>asistenţi</a:t>
            </a:r>
            <a:r>
              <a:rPr lang="fr-FR" sz="1400" dirty="0"/>
              <a:t> </a:t>
            </a:r>
            <a:r>
              <a:rPr lang="fr-FR" sz="1400" dirty="0" err="1"/>
              <a:t>medicali</a:t>
            </a:r>
            <a:r>
              <a:rPr lang="fr-FR" sz="1400" dirty="0"/>
              <a:t>, </a:t>
            </a:r>
            <a:r>
              <a:rPr lang="fr-FR" sz="1400" dirty="0" err="1"/>
              <a:t>organizaţii</a:t>
            </a:r>
            <a:r>
              <a:rPr lang="fr-FR" sz="1400" dirty="0"/>
              <a:t> </a:t>
            </a:r>
            <a:r>
              <a:rPr lang="fr-FR" sz="1400" dirty="0" err="1"/>
              <a:t>profesionale</a:t>
            </a:r>
            <a:r>
              <a:rPr lang="fr-FR" sz="1400" dirty="0"/>
              <a:t>, </a:t>
            </a:r>
            <a:r>
              <a:rPr lang="fr-FR" sz="1400" dirty="0" err="1"/>
              <a:t>organizaţii</a:t>
            </a:r>
            <a:r>
              <a:rPr lang="fr-FR" sz="1400" dirty="0"/>
              <a:t> de </a:t>
            </a:r>
            <a:r>
              <a:rPr lang="fr-FR" sz="1400" dirty="0" err="1"/>
              <a:t>pacienţi</a:t>
            </a:r>
            <a:r>
              <a:rPr lang="fr-FR" sz="1400" dirty="0"/>
              <a:t> </a:t>
            </a:r>
            <a:r>
              <a:rPr lang="fr-FR" sz="1400" dirty="0" err="1"/>
              <a:t>şi</a:t>
            </a:r>
            <a:r>
              <a:rPr lang="fr-FR" sz="1400" dirty="0"/>
              <a:t> </a:t>
            </a:r>
            <a:r>
              <a:rPr lang="fr-FR" sz="1400" dirty="0" err="1"/>
              <a:t>orice</a:t>
            </a:r>
            <a:r>
              <a:rPr lang="fr-FR" sz="1400" dirty="0"/>
              <a:t> </a:t>
            </a:r>
            <a:r>
              <a:rPr lang="fr-FR" sz="1400" dirty="0" err="1"/>
              <a:t>alt</a:t>
            </a:r>
            <a:r>
              <a:rPr lang="fr-FR" sz="1400" dirty="0"/>
              <a:t> </a:t>
            </a:r>
            <a:r>
              <a:rPr lang="ro-RO" sz="1400" dirty="0" smtClean="0"/>
              <a:t>	</a:t>
            </a:r>
            <a:r>
              <a:rPr lang="fr-FR" sz="1400" dirty="0" smtClean="0"/>
              <a:t>tip </a:t>
            </a:r>
            <a:r>
              <a:rPr lang="fr-FR" sz="1400" dirty="0"/>
              <a:t>de </a:t>
            </a:r>
            <a:r>
              <a:rPr lang="fr-FR" sz="1400" dirty="0" err="1"/>
              <a:t>organizaţii</a:t>
            </a:r>
            <a:r>
              <a:rPr lang="fr-FR" sz="1400" dirty="0"/>
              <a:t> care au </a:t>
            </a:r>
            <a:r>
              <a:rPr lang="fr-FR" sz="1400" dirty="0" err="1"/>
              <a:t>activităţi</a:t>
            </a:r>
            <a:r>
              <a:rPr lang="fr-FR" sz="1400" dirty="0"/>
              <a:t> </a:t>
            </a:r>
            <a:r>
              <a:rPr lang="fr-FR" sz="1400" dirty="0" err="1"/>
              <a:t>în</a:t>
            </a:r>
            <a:r>
              <a:rPr lang="fr-FR" sz="1400" dirty="0"/>
              <a:t> </a:t>
            </a:r>
            <a:r>
              <a:rPr lang="fr-FR" sz="1400" dirty="0" err="1"/>
              <a:t>domeniul</a:t>
            </a:r>
            <a:r>
              <a:rPr lang="fr-FR" sz="1400" dirty="0"/>
              <a:t> </a:t>
            </a:r>
            <a:r>
              <a:rPr lang="fr-FR" sz="1400" dirty="0" err="1"/>
              <a:t>sănătăţii</a:t>
            </a:r>
            <a:r>
              <a:rPr lang="fr-FR" sz="1400" dirty="0" smtClean="0"/>
              <a:t>.</a:t>
            </a:r>
            <a:endParaRPr lang="ro-RO" sz="1400" dirty="0" smtClean="0"/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o-RO" dirty="0" smtClean="0"/>
              <a:t>...şi mai Nou</a:t>
            </a:r>
            <a:endParaRPr lang="en-US" dirty="0"/>
          </a:p>
        </p:txBody>
      </p:sp>
      <p:sp>
        <p:nvSpPr>
          <p:cNvPr id="9" name="5-Point Star 8"/>
          <p:cNvSpPr/>
          <p:nvPr/>
        </p:nvSpPr>
        <p:spPr>
          <a:xfrm>
            <a:off x="190500" y="190499"/>
            <a:ext cx="1943100" cy="173355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52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80B1-5B2D-408E-B4FC-30875BF47904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33526" y="3057673"/>
            <a:ext cx="69627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 smtClean="0"/>
              <a:t>Credem</a:t>
            </a:r>
            <a:r>
              <a:rPr lang="en-US" sz="1600" dirty="0" smtClean="0"/>
              <a:t> c</a:t>
            </a:r>
            <a:r>
              <a:rPr lang="ro-RO" sz="1600" dirty="0" smtClean="0"/>
              <a:t>ă</a:t>
            </a:r>
            <a:r>
              <a:rPr lang="en-US" sz="1600" dirty="0" smtClean="0"/>
              <a:t> </a:t>
            </a:r>
            <a:r>
              <a:rPr lang="en-US" sz="1600" dirty="0" err="1"/>
              <a:t>pentru</a:t>
            </a:r>
            <a:r>
              <a:rPr lang="en-US" sz="1600" dirty="0"/>
              <a:t> </a:t>
            </a:r>
            <a:r>
              <a:rPr lang="en-US" sz="1600" dirty="0" err="1"/>
              <a:t>toate</a:t>
            </a:r>
            <a:r>
              <a:rPr lang="en-US" sz="1600" dirty="0"/>
              <a:t> </a:t>
            </a:r>
            <a:r>
              <a:rPr lang="en-US" sz="1600" dirty="0" err="1" smtClean="0"/>
              <a:t>provoc</a:t>
            </a:r>
            <a:r>
              <a:rPr lang="ro-RO" sz="1600" dirty="0" smtClean="0"/>
              <a:t>ă</a:t>
            </a:r>
            <a:r>
              <a:rPr lang="en-US" sz="1600" dirty="0" smtClean="0"/>
              <a:t>rile </a:t>
            </a:r>
            <a:r>
              <a:rPr lang="en-US" sz="1600" dirty="0"/>
              <a:t>din </a:t>
            </a:r>
            <a:r>
              <a:rPr lang="en-US" sz="1600" dirty="0" err="1" smtClean="0"/>
              <a:t>medicin</a:t>
            </a:r>
            <a:r>
              <a:rPr lang="ro-RO" sz="1600" dirty="0" smtClean="0"/>
              <a:t>ă</a:t>
            </a:r>
            <a:r>
              <a:rPr lang="en-US" sz="1600" dirty="0" smtClean="0"/>
              <a:t> </a:t>
            </a:r>
            <a:r>
              <a:rPr lang="en-US" sz="1600" dirty="0" err="1"/>
              <a:t>trebuie</a:t>
            </a:r>
            <a:r>
              <a:rPr lang="en-US" sz="1600" dirty="0"/>
              <a:t> </a:t>
            </a:r>
            <a:r>
              <a:rPr lang="en-US" sz="1600" dirty="0" smtClean="0"/>
              <a:t>s</a:t>
            </a:r>
            <a:r>
              <a:rPr lang="ro-RO" sz="1600" dirty="0" smtClean="0"/>
              <a:t>ă</a:t>
            </a:r>
            <a:r>
              <a:rPr lang="en-US" sz="1600" dirty="0" smtClean="0"/>
              <a:t> </a:t>
            </a:r>
            <a:r>
              <a:rPr lang="en-US" sz="1600" dirty="0" err="1"/>
              <a:t>existe</a:t>
            </a:r>
            <a:r>
              <a:rPr lang="en-US" sz="1600" dirty="0"/>
              <a:t> o </a:t>
            </a:r>
            <a:r>
              <a:rPr lang="en-US" sz="1600" dirty="0" err="1" smtClean="0"/>
              <a:t>solu</a:t>
            </a:r>
            <a:r>
              <a:rPr lang="ro-RO" sz="1600" dirty="0" smtClean="0"/>
              <a:t>ţ</a:t>
            </a:r>
            <a:r>
              <a:rPr lang="en-US" sz="1600" dirty="0" err="1" smtClean="0"/>
              <a:t>ie</a:t>
            </a:r>
            <a:r>
              <a:rPr lang="en-US" sz="1600" dirty="0"/>
              <a:t>. </a:t>
            </a:r>
            <a:r>
              <a:rPr lang="en-US" sz="1600" dirty="0" err="1" smtClean="0"/>
              <a:t>Solu</a:t>
            </a:r>
            <a:r>
              <a:rPr lang="ro-RO" sz="1600" dirty="0" smtClean="0"/>
              <a:t>ţ</a:t>
            </a:r>
            <a:r>
              <a:rPr lang="en-US" sz="1600" dirty="0" err="1" smtClean="0"/>
              <a:t>ia</a:t>
            </a:r>
            <a:r>
              <a:rPr lang="en-US" sz="1600" dirty="0" smtClean="0"/>
              <a:t> </a:t>
            </a:r>
            <a:r>
              <a:rPr lang="en-US" sz="1600" dirty="0" err="1"/>
              <a:t>noastra</a:t>
            </a:r>
            <a:r>
              <a:rPr lang="en-US" sz="1600" dirty="0"/>
              <a:t> </a:t>
            </a:r>
            <a:r>
              <a:rPr lang="en-US" sz="1600" dirty="0" err="1"/>
              <a:t>este</a:t>
            </a:r>
            <a:r>
              <a:rPr lang="en-US" sz="1600" dirty="0"/>
              <a:t> </a:t>
            </a:r>
            <a:r>
              <a:rPr lang="en-US" sz="1600" dirty="0" err="1" smtClean="0"/>
              <a:t>inova</a:t>
            </a:r>
            <a:r>
              <a:rPr lang="ro-RO" sz="1600" dirty="0" smtClean="0"/>
              <a:t>ţ</a:t>
            </a:r>
            <a:r>
              <a:rPr lang="en-US" sz="1600" dirty="0" err="1" smtClean="0"/>
              <a:t>ia</a:t>
            </a:r>
            <a:r>
              <a:rPr lang="en-US" sz="1600" dirty="0" err="1"/>
              <a:t>.</a:t>
            </a:r>
            <a:r>
              <a:rPr lang="en-US" sz="1600" dirty="0"/>
              <a:t> </a:t>
            </a:r>
            <a:endParaRPr lang="ro-RO" sz="1600" dirty="0" smtClean="0"/>
          </a:p>
          <a:p>
            <a:r>
              <a:rPr lang="en-US" sz="1600" dirty="0" err="1" smtClean="0"/>
              <a:t>Munca</a:t>
            </a:r>
            <a:r>
              <a:rPr lang="en-US" sz="1600" dirty="0" smtClean="0"/>
              <a:t> </a:t>
            </a:r>
            <a:r>
              <a:rPr lang="en-US" sz="1600" dirty="0" err="1" smtClean="0"/>
              <a:t>noastr</a:t>
            </a:r>
            <a:r>
              <a:rPr lang="ro-RO" sz="1600" dirty="0" smtClean="0"/>
              <a:t>ă</a:t>
            </a:r>
            <a:r>
              <a:rPr lang="en-US" sz="1600" dirty="0" smtClean="0"/>
              <a:t> </a:t>
            </a:r>
            <a:r>
              <a:rPr lang="en-US" sz="1600" dirty="0"/>
              <a:t>de </a:t>
            </a:r>
            <a:r>
              <a:rPr lang="en-US" sz="1600" dirty="0" err="1"/>
              <a:t>zi</a:t>
            </a:r>
            <a:r>
              <a:rPr lang="en-US" sz="1600" dirty="0"/>
              <a:t> cu </a:t>
            </a:r>
            <a:r>
              <a:rPr lang="en-US" sz="1600" dirty="0" err="1"/>
              <a:t>zi</a:t>
            </a:r>
            <a:r>
              <a:rPr lang="en-US" sz="1600" dirty="0"/>
              <a:t> se </a:t>
            </a:r>
            <a:r>
              <a:rPr lang="en-US" sz="1600" dirty="0" err="1" smtClean="0"/>
              <a:t>bazeaz</a:t>
            </a:r>
            <a:r>
              <a:rPr lang="ro-RO" sz="1600" dirty="0" smtClean="0"/>
              <a:t>ă</a:t>
            </a:r>
            <a:r>
              <a:rPr lang="en-US" sz="1600" dirty="0" smtClean="0"/>
              <a:t> </a:t>
            </a:r>
            <a:r>
              <a:rPr lang="en-US" sz="1600" dirty="0" err="1"/>
              <a:t>pe</a:t>
            </a:r>
            <a:r>
              <a:rPr lang="en-US" sz="1600" dirty="0"/>
              <a:t> </a:t>
            </a:r>
            <a:r>
              <a:rPr lang="en-US" sz="1600" dirty="0" err="1"/>
              <a:t>acest</a:t>
            </a:r>
            <a:r>
              <a:rPr lang="en-US" sz="1600" dirty="0"/>
              <a:t> </a:t>
            </a:r>
            <a:r>
              <a:rPr lang="en-US" sz="1600" dirty="0" err="1"/>
              <a:t>crez</a:t>
            </a:r>
            <a:r>
              <a:rPr lang="en-US" sz="1600" dirty="0" smtClean="0"/>
              <a:t>.</a:t>
            </a:r>
            <a:endParaRPr lang="en-US" sz="1600" dirty="0">
              <a:effectLst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533" y="3447883"/>
            <a:ext cx="2376942" cy="1562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538" y="1249510"/>
            <a:ext cx="1718936" cy="1198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3098474" y="1506685"/>
            <a:ext cx="54292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/>
              <a:t>Credem</a:t>
            </a:r>
            <a:r>
              <a:rPr lang="en-US" sz="1600" dirty="0"/>
              <a:t> cu t</a:t>
            </a:r>
            <a:r>
              <a:rPr lang="ro-RO" sz="1600" dirty="0"/>
              <a:t>ă</a:t>
            </a:r>
            <a:r>
              <a:rPr lang="en-US" sz="1600" dirty="0" err="1"/>
              <a:t>rie</a:t>
            </a:r>
            <a:r>
              <a:rPr lang="en-US" sz="1600" dirty="0"/>
              <a:t> c</a:t>
            </a:r>
            <a:r>
              <a:rPr lang="ro-RO" sz="1600" dirty="0"/>
              <a:t>ă</a:t>
            </a:r>
            <a:r>
              <a:rPr lang="en-US" sz="1600" dirty="0"/>
              <a:t> </a:t>
            </a:r>
            <a:r>
              <a:rPr lang="en-US" sz="1600" dirty="0" err="1"/>
              <a:t>cercetarea</a:t>
            </a:r>
            <a:r>
              <a:rPr lang="en-US" sz="1600" dirty="0"/>
              <a:t> </a:t>
            </a:r>
            <a:r>
              <a:rPr lang="en-US" sz="1600" dirty="0" err="1"/>
              <a:t>poate</a:t>
            </a:r>
            <a:r>
              <a:rPr lang="en-US" sz="1600" dirty="0"/>
              <a:t> </a:t>
            </a:r>
            <a:r>
              <a:rPr lang="en-US" sz="1600" dirty="0" err="1"/>
              <a:t>salva</a:t>
            </a:r>
            <a:r>
              <a:rPr lang="en-US" sz="1600" dirty="0"/>
              <a:t> vie</a:t>
            </a:r>
            <a:r>
              <a:rPr lang="ro-RO" sz="1600" dirty="0"/>
              <a:t>ţ</a:t>
            </a:r>
            <a:r>
              <a:rPr lang="en-US" sz="1600" dirty="0" err="1"/>
              <a:t>ile</a:t>
            </a:r>
            <a:r>
              <a:rPr lang="en-US" sz="1600" dirty="0"/>
              <a:t> </a:t>
            </a:r>
            <a:r>
              <a:rPr lang="en-US" sz="1600" dirty="0" err="1"/>
              <a:t>oamenilor</a:t>
            </a:r>
            <a:r>
              <a:rPr lang="en-US" sz="1600" dirty="0"/>
              <a:t>, </a:t>
            </a:r>
            <a:r>
              <a:rPr lang="en-US" sz="1600" dirty="0" err="1"/>
              <a:t>iar</a:t>
            </a:r>
            <a:r>
              <a:rPr lang="en-US" sz="1600" dirty="0"/>
              <a:t> </a:t>
            </a:r>
            <a:r>
              <a:rPr lang="en-US" sz="1600" dirty="0" err="1"/>
              <a:t>companiile</a:t>
            </a:r>
            <a:r>
              <a:rPr lang="en-US" sz="1600" dirty="0"/>
              <a:t> </a:t>
            </a:r>
            <a:r>
              <a:rPr lang="en-US" sz="1600" dirty="0" err="1"/>
              <a:t>farmaceutice</a:t>
            </a:r>
            <a:r>
              <a:rPr lang="en-US" sz="1600" dirty="0"/>
              <a:t> r</a:t>
            </a:r>
            <a:r>
              <a:rPr lang="ro-RO" sz="1600" dirty="0"/>
              <a:t>ă</a:t>
            </a:r>
            <a:r>
              <a:rPr lang="en-US" sz="1600" dirty="0" err="1"/>
              <a:t>spund</a:t>
            </a:r>
            <a:r>
              <a:rPr lang="en-US" sz="1600" dirty="0"/>
              <a:t> </a:t>
            </a:r>
            <a:r>
              <a:rPr lang="en-US" sz="1600" dirty="0" err="1"/>
              <a:t>nevoilor</a:t>
            </a:r>
            <a:r>
              <a:rPr lang="en-US" sz="1600" dirty="0"/>
              <a:t> de </a:t>
            </a:r>
            <a:r>
              <a:rPr lang="en-US" sz="1600" dirty="0" err="1"/>
              <a:t>tratament</a:t>
            </a:r>
            <a:r>
              <a:rPr lang="en-US" sz="1600" dirty="0"/>
              <a:t> ale </a:t>
            </a:r>
            <a:r>
              <a:rPr lang="en-US" sz="1600" dirty="0" err="1"/>
              <a:t>pacien</a:t>
            </a:r>
            <a:r>
              <a:rPr lang="ro-RO" sz="1600" dirty="0"/>
              <a:t>ţ</a:t>
            </a:r>
            <a:r>
              <a:rPr lang="en-US" sz="1600" dirty="0" err="1"/>
              <a:t>ilor</a:t>
            </a:r>
            <a:r>
              <a:rPr lang="en-US" sz="1600" dirty="0"/>
              <a:t> </a:t>
            </a:r>
            <a:r>
              <a:rPr lang="en-US" sz="1600" dirty="0" err="1"/>
              <a:t>prin</a:t>
            </a:r>
            <a:r>
              <a:rPr lang="en-US" sz="1600" dirty="0"/>
              <a:t> </a:t>
            </a:r>
            <a:r>
              <a:rPr lang="en-US" sz="1600" dirty="0" err="1"/>
              <a:t>investi</a:t>
            </a:r>
            <a:r>
              <a:rPr lang="ro-RO" sz="1600" dirty="0"/>
              <a:t>ţ</a:t>
            </a:r>
            <a:r>
              <a:rPr lang="en-US" sz="1600" dirty="0"/>
              <a:t>ii continue </a:t>
            </a:r>
            <a:r>
              <a:rPr lang="ro-RO" sz="1600" dirty="0"/>
              <a:t>î</a:t>
            </a:r>
            <a:r>
              <a:rPr lang="en-US" sz="1600" dirty="0"/>
              <a:t>n </a:t>
            </a:r>
            <a:r>
              <a:rPr lang="en-US" sz="1600" dirty="0" err="1"/>
              <a:t>cercetare</a:t>
            </a:r>
            <a:r>
              <a:rPr lang="en-US" sz="1600" dirty="0"/>
              <a:t>. </a:t>
            </a: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4913" y="5495925"/>
            <a:ext cx="172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617663" y="4414693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 err="1"/>
              <a:t>Companiile</a:t>
            </a:r>
            <a:r>
              <a:rPr lang="en-US" sz="1600" dirty="0"/>
              <a:t> </a:t>
            </a:r>
            <a:r>
              <a:rPr lang="en-US" sz="1600" dirty="0" err="1"/>
              <a:t>membre</a:t>
            </a:r>
            <a:r>
              <a:rPr lang="en-US" sz="1600" dirty="0"/>
              <a:t> ARPIM </a:t>
            </a:r>
            <a:r>
              <a:rPr lang="en-US" sz="1600" dirty="0" err="1"/>
              <a:t>investesc</a:t>
            </a:r>
            <a:r>
              <a:rPr lang="en-US" sz="1600" dirty="0"/>
              <a:t> permanent </a:t>
            </a:r>
            <a:r>
              <a:rPr lang="ro-RO" sz="1600" dirty="0" smtClean="0"/>
              <a:t>î</a:t>
            </a:r>
            <a:r>
              <a:rPr lang="en-US" sz="1600" dirty="0" smtClean="0"/>
              <a:t>n </a:t>
            </a:r>
            <a:r>
              <a:rPr lang="en-US" sz="1600" dirty="0" err="1"/>
              <a:t>cercetare</a:t>
            </a:r>
            <a:r>
              <a:rPr lang="en-US" sz="1600" dirty="0"/>
              <a:t> </a:t>
            </a:r>
            <a:r>
              <a:rPr lang="ro-RO" sz="1600" dirty="0" smtClean="0"/>
              <a:t>ş</a:t>
            </a:r>
            <a:r>
              <a:rPr lang="en-US" sz="1600" dirty="0" smtClean="0"/>
              <a:t>i </a:t>
            </a:r>
            <a:r>
              <a:rPr lang="en-US" sz="1600" dirty="0" err="1"/>
              <a:t>dezvoltare</a:t>
            </a:r>
            <a:r>
              <a:rPr lang="en-US" sz="1600" dirty="0"/>
              <a:t>, cu </a:t>
            </a:r>
            <a:r>
              <a:rPr lang="en-US" sz="1600" dirty="0" err="1"/>
              <a:t>scopul</a:t>
            </a:r>
            <a:r>
              <a:rPr lang="en-US" sz="1600" dirty="0"/>
              <a:t> de a </a:t>
            </a:r>
            <a:r>
              <a:rPr lang="en-US" sz="1600" dirty="0" err="1"/>
              <a:t>oferi</a:t>
            </a:r>
            <a:r>
              <a:rPr lang="en-US" sz="1600" dirty="0"/>
              <a:t> </a:t>
            </a:r>
            <a:r>
              <a:rPr lang="en-US" sz="1600" dirty="0" err="1" smtClean="0"/>
              <a:t>pacien</a:t>
            </a:r>
            <a:r>
              <a:rPr lang="ro-RO" sz="1600" dirty="0" smtClean="0"/>
              <a:t>ţ</a:t>
            </a:r>
            <a:r>
              <a:rPr lang="en-US" sz="1600" dirty="0" err="1" smtClean="0"/>
              <a:t>ilor</a:t>
            </a:r>
            <a:r>
              <a:rPr lang="en-US" sz="1600" dirty="0" smtClean="0"/>
              <a:t> rom</a:t>
            </a:r>
            <a:r>
              <a:rPr lang="ro-RO" sz="1600" dirty="0" smtClean="0"/>
              <a:t>â</a:t>
            </a:r>
            <a:r>
              <a:rPr lang="en-US" sz="1600" dirty="0" err="1" smtClean="0"/>
              <a:t>ni</a:t>
            </a:r>
            <a:r>
              <a:rPr lang="en-US" sz="1600" dirty="0"/>
              <a:t>, </a:t>
            </a:r>
            <a:r>
              <a:rPr lang="ro-RO" sz="1600" dirty="0" smtClean="0"/>
              <a:t>î</a:t>
            </a:r>
            <a:r>
              <a:rPr lang="en-US" sz="1600" dirty="0" smtClean="0"/>
              <a:t>n </a:t>
            </a:r>
            <a:r>
              <a:rPr lang="en-US" sz="1600" dirty="0" err="1" smtClean="0"/>
              <a:t>acela</a:t>
            </a:r>
            <a:r>
              <a:rPr lang="ro-RO" sz="1600" dirty="0" smtClean="0"/>
              <a:t>ş</a:t>
            </a:r>
            <a:r>
              <a:rPr lang="en-US" sz="1600" dirty="0" smtClean="0"/>
              <a:t>i </a:t>
            </a:r>
            <a:r>
              <a:rPr lang="en-US" sz="1600" dirty="0" err="1"/>
              <a:t>timp</a:t>
            </a:r>
            <a:r>
              <a:rPr lang="en-US" sz="1600" dirty="0"/>
              <a:t> cu </a:t>
            </a:r>
            <a:r>
              <a:rPr lang="en-US" sz="1600" dirty="0" err="1" smtClean="0"/>
              <a:t>pacien</a:t>
            </a:r>
            <a:r>
              <a:rPr lang="ro-RO" sz="1600" dirty="0" smtClean="0"/>
              <a:t>ţ</a:t>
            </a:r>
            <a:r>
              <a:rPr lang="en-US" sz="1600" dirty="0" smtClean="0"/>
              <a:t>ii </a:t>
            </a:r>
            <a:r>
              <a:rPr lang="en-US" sz="1600" dirty="0" err="1"/>
              <a:t>europeni</a:t>
            </a:r>
            <a:r>
              <a:rPr lang="en-US" sz="1600" dirty="0"/>
              <a:t>, </a:t>
            </a:r>
            <a:r>
              <a:rPr lang="en-US" sz="1600" dirty="0" err="1"/>
              <a:t>medicamente</a:t>
            </a:r>
            <a:r>
              <a:rPr lang="en-US" sz="1600" dirty="0"/>
              <a:t> </a:t>
            </a:r>
            <a:r>
              <a:rPr lang="en-US" sz="1600" dirty="0" err="1"/>
              <a:t>inovatoare</a:t>
            </a:r>
            <a:r>
              <a:rPr lang="en-US" sz="1600" dirty="0"/>
              <a:t> </a:t>
            </a:r>
            <a:r>
              <a:rPr lang="en-US" sz="1600" dirty="0" smtClean="0"/>
              <a:t>de </a:t>
            </a:r>
            <a:r>
              <a:rPr lang="en-US" sz="1600" dirty="0" err="1"/>
              <a:t>multe</a:t>
            </a:r>
            <a:r>
              <a:rPr lang="en-US" sz="1600" dirty="0"/>
              <a:t> </a:t>
            </a:r>
            <a:r>
              <a:rPr lang="en-US" sz="1600" dirty="0" err="1"/>
              <a:t>ori</a:t>
            </a:r>
            <a:r>
              <a:rPr lang="en-US" sz="1600" dirty="0"/>
              <a:t> </a:t>
            </a:r>
            <a:r>
              <a:rPr lang="en-US" sz="1600" dirty="0" err="1"/>
              <a:t>singura</a:t>
            </a:r>
            <a:r>
              <a:rPr lang="en-US" sz="1600" dirty="0"/>
              <a:t> </a:t>
            </a:r>
            <a:r>
              <a:rPr lang="en-US" sz="1600" dirty="0" err="1"/>
              <a:t>lor</a:t>
            </a:r>
            <a:r>
              <a:rPr lang="en-US" sz="1600" dirty="0"/>
              <a:t> </a:t>
            </a:r>
            <a:r>
              <a:rPr lang="ro-RO" sz="1600" dirty="0" smtClean="0"/>
              <a:t>ş</a:t>
            </a:r>
            <a:r>
              <a:rPr lang="en-US" sz="1600" dirty="0" err="1" smtClean="0"/>
              <a:t>ans</a:t>
            </a:r>
            <a:r>
              <a:rPr lang="ro-RO" sz="1600" dirty="0" smtClean="0"/>
              <a:t>ă</a:t>
            </a:r>
            <a:r>
              <a:rPr lang="en-US" sz="1600" dirty="0" smtClean="0"/>
              <a:t> </a:t>
            </a:r>
            <a:r>
              <a:rPr lang="en-US" sz="1600" dirty="0"/>
              <a:t>la </a:t>
            </a:r>
            <a:r>
              <a:rPr lang="en-US" sz="1600" dirty="0" smtClean="0"/>
              <a:t>via</a:t>
            </a:r>
            <a:r>
              <a:rPr lang="ro-RO" sz="1600" dirty="0" smtClean="0"/>
              <a:t>ţă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92305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0312" y="1228300"/>
            <a:ext cx="7533564" cy="5186148"/>
          </a:xfrm>
        </p:spPr>
        <p:txBody>
          <a:bodyPr>
            <a:normAutofit/>
          </a:bodyPr>
          <a:lstStyle/>
          <a:p>
            <a:pPr fontAlgn="base" hangingPunct="0">
              <a:buNone/>
            </a:pPr>
            <a:endParaRPr lang="en-US" sz="2000" b="1" u="sng" dirty="0" smtClean="0">
              <a:latin typeface="Arial" pitchFamily="34" charset="0"/>
              <a:cs typeface="Arial" pitchFamily="34" charset="0"/>
            </a:endParaRPr>
          </a:p>
          <a:p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035" y="600670"/>
            <a:ext cx="3810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 rot="20361081">
            <a:off x="3793766" y="4126381"/>
            <a:ext cx="48171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o-RO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Mulţumesc</a:t>
            </a:r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!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80B1-5B2D-408E-B4FC-30875BF47904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58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80B1-5B2D-408E-B4FC-30875BF4790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1143000"/>
          </a:xfrm>
        </p:spPr>
        <p:txBody>
          <a:bodyPr/>
          <a:lstStyle/>
          <a:p>
            <a:r>
              <a:rPr lang="ro-RO" dirty="0" smtClean="0"/>
              <a:t>Istoric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43025" y="1147286"/>
            <a:ext cx="78009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EFPIA</a:t>
            </a:r>
            <a:r>
              <a:rPr lang="ro-RO" b="1" dirty="0" smtClean="0"/>
              <a:t> - </a:t>
            </a:r>
            <a:r>
              <a:rPr lang="en-US" b="1" dirty="0" smtClean="0"/>
              <a:t>European </a:t>
            </a:r>
            <a:r>
              <a:rPr lang="en-US" b="1" dirty="0"/>
              <a:t>Federation of Pharmaceutical Industries and Associations</a:t>
            </a:r>
            <a:r>
              <a:rPr lang="en-US" dirty="0"/>
              <a:t> </a:t>
            </a:r>
            <a:r>
              <a:rPr lang="en-US" dirty="0" smtClean="0"/>
              <a:t>fond</a:t>
            </a:r>
            <a:r>
              <a:rPr lang="ro-RO" dirty="0" smtClean="0"/>
              <a:t>ată</a:t>
            </a:r>
            <a:r>
              <a:rPr lang="en-US" dirty="0" smtClean="0"/>
              <a:t> </a:t>
            </a:r>
            <a:r>
              <a:rPr lang="ro-RO" dirty="0" smtClean="0"/>
              <a:t>î</a:t>
            </a:r>
            <a:r>
              <a:rPr lang="en-US" dirty="0" smtClean="0"/>
              <a:t>n </a:t>
            </a:r>
            <a:r>
              <a:rPr lang="en-US" dirty="0"/>
              <a:t>1978 </a:t>
            </a:r>
          </a:p>
        </p:txBody>
      </p:sp>
      <p:sp>
        <p:nvSpPr>
          <p:cNvPr id="9" name="Rectangle 8"/>
          <p:cNvSpPr/>
          <p:nvPr/>
        </p:nvSpPr>
        <p:spPr>
          <a:xfrm>
            <a:off x="1362076" y="1790611"/>
            <a:ext cx="76676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b="1" dirty="0" smtClean="0"/>
              <a:t>ARPIM – </a:t>
            </a:r>
            <a:r>
              <a:rPr lang="ro-RO" b="1" dirty="0"/>
              <a:t>Asociaţia Română a Producătorilor Internaţionali de Medicamente </a:t>
            </a:r>
            <a:r>
              <a:rPr lang="ro-RO" dirty="0" smtClean="0"/>
              <a:t>înfiinţată în 1995</a:t>
            </a:r>
          </a:p>
          <a:p>
            <a:r>
              <a:rPr lang="en-GB" dirty="0" err="1"/>
              <a:t>Începând</a:t>
            </a:r>
            <a:r>
              <a:rPr lang="en-GB" dirty="0"/>
              <a:t> cu </a:t>
            </a:r>
            <a:r>
              <a:rPr lang="en-GB" dirty="0" err="1"/>
              <a:t>anul</a:t>
            </a:r>
            <a:r>
              <a:rPr lang="en-GB" dirty="0"/>
              <a:t> 2004, ARPIM </a:t>
            </a:r>
            <a:r>
              <a:rPr lang="en-GB" dirty="0" err="1"/>
              <a:t>este</a:t>
            </a:r>
            <a:r>
              <a:rPr lang="en-GB" dirty="0"/>
              <a:t> </a:t>
            </a:r>
            <a:r>
              <a:rPr lang="en-GB" dirty="0" err="1"/>
              <a:t>afiliată</a:t>
            </a:r>
            <a:r>
              <a:rPr lang="en-GB" dirty="0"/>
              <a:t> la </a:t>
            </a:r>
            <a:r>
              <a:rPr lang="ro-RO" dirty="0" smtClean="0"/>
              <a:t>EFPIA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786062" y="2713941"/>
            <a:ext cx="5214937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/>
              <a:t>Abbott </a:t>
            </a:r>
            <a:r>
              <a:rPr lang="en-US" sz="1500" b="1" dirty="0" smtClean="0"/>
              <a:t>Products</a:t>
            </a:r>
            <a:r>
              <a:rPr lang="ro-RO" sz="1500" b="1" dirty="0" smtClean="0"/>
              <a:t>; </a:t>
            </a:r>
            <a:r>
              <a:rPr lang="en-US" sz="1500" b="1" dirty="0" smtClean="0"/>
              <a:t>Abbvie</a:t>
            </a:r>
            <a:r>
              <a:rPr lang="ro-RO" sz="1500" b="1" dirty="0" smtClean="0"/>
              <a:t>; </a:t>
            </a:r>
            <a:r>
              <a:rPr lang="en-US" sz="1500" b="1" dirty="0" smtClean="0"/>
              <a:t>Alcon</a:t>
            </a:r>
            <a:r>
              <a:rPr lang="ro-RO" sz="1500" b="1" dirty="0" smtClean="0"/>
              <a:t>; </a:t>
            </a:r>
            <a:r>
              <a:rPr lang="en-US" sz="1500" b="1" dirty="0" smtClean="0"/>
              <a:t>Amgen</a:t>
            </a:r>
            <a:r>
              <a:rPr lang="ro-RO" sz="1500" b="1" dirty="0" smtClean="0"/>
              <a:t>; </a:t>
            </a:r>
          </a:p>
          <a:p>
            <a:r>
              <a:rPr lang="en-US" sz="1500" b="1" dirty="0" err="1" smtClean="0"/>
              <a:t>Angelini</a:t>
            </a:r>
            <a:r>
              <a:rPr lang="en-US" sz="1500" b="1" dirty="0" smtClean="0"/>
              <a:t> Pharmaceuticals</a:t>
            </a:r>
            <a:r>
              <a:rPr lang="ro-RO" sz="1500" b="1" dirty="0" smtClean="0"/>
              <a:t>; </a:t>
            </a:r>
            <a:r>
              <a:rPr lang="en-US" sz="1500" b="1" dirty="0" err="1" smtClean="0"/>
              <a:t>Astellas</a:t>
            </a:r>
            <a:r>
              <a:rPr lang="en-US" sz="1500" b="1" dirty="0" smtClean="0"/>
              <a:t> </a:t>
            </a:r>
            <a:r>
              <a:rPr lang="en-US" sz="1500" b="1" dirty="0" err="1" smtClean="0"/>
              <a:t>Pharma</a:t>
            </a:r>
            <a:r>
              <a:rPr lang="ro-RO" sz="1500" b="1" dirty="0" smtClean="0"/>
              <a:t>; </a:t>
            </a:r>
          </a:p>
          <a:p>
            <a:r>
              <a:rPr lang="en-US" sz="1500" b="1" dirty="0" smtClean="0"/>
              <a:t>AstraZeneca </a:t>
            </a:r>
            <a:r>
              <a:rPr lang="en-US" sz="1500" b="1" dirty="0" err="1" smtClean="0"/>
              <a:t>Pharma</a:t>
            </a:r>
            <a:r>
              <a:rPr lang="ro-RO" sz="1500" b="1" dirty="0" smtClean="0"/>
              <a:t>; </a:t>
            </a:r>
            <a:r>
              <a:rPr lang="en-US" sz="1500" b="1" dirty="0" smtClean="0"/>
              <a:t>Bayer</a:t>
            </a:r>
            <a:r>
              <a:rPr lang="ro-RO" sz="1500" b="1" dirty="0" smtClean="0"/>
              <a:t>; </a:t>
            </a:r>
            <a:r>
              <a:rPr lang="en-US" sz="1500" b="1" dirty="0" smtClean="0"/>
              <a:t>Berlin-</a:t>
            </a:r>
            <a:r>
              <a:rPr lang="en-US" sz="1500" b="1" dirty="0" err="1" smtClean="0"/>
              <a:t>Chemie</a:t>
            </a:r>
            <a:r>
              <a:rPr lang="en-US" sz="1500" b="1" dirty="0" smtClean="0"/>
              <a:t> </a:t>
            </a:r>
            <a:r>
              <a:rPr lang="en-US" sz="1500" b="1" dirty="0" err="1" smtClean="0"/>
              <a:t>A.Menarini</a:t>
            </a:r>
            <a:r>
              <a:rPr lang="ro-RO" sz="1500" b="1" dirty="0" smtClean="0"/>
              <a:t>; </a:t>
            </a:r>
          </a:p>
          <a:p>
            <a:r>
              <a:rPr lang="en-US" sz="1500" b="1" dirty="0" err="1" smtClean="0"/>
              <a:t>Boehringer</a:t>
            </a:r>
            <a:r>
              <a:rPr lang="en-US" sz="1500" b="1" dirty="0" smtClean="0"/>
              <a:t> </a:t>
            </a:r>
            <a:r>
              <a:rPr lang="en-US" sz="1500" b="1" dirty="0" err="1" smtClean="0"/>
              <a:t>Ingelheim</a:t>
            </a:r>
            <a:r>
              <a:rPr lang="ro-RO" sz="1500" b="1" dirty="0" smtClean="0"/>
              <a:t>; </a:t>
            </a:r>
            <a:r>
              <a:rPr lang="en-US" sz="1500" b="1" dirty="0" err="1" smtClean="0"/>
              <a:t>Boiron</a:t>
            </a:r>
            <a:r>
              <a:rPr lang="en-US" sz="1500" b="1" dirty="0" smtClean="0"/>
              <a:t> </a:t>
            </a:r>
            <a:r>
              <a:rPr lang="ro-RO" sz="1500" b="1" dirty="0" smtClean="0"/>
              <a:t>; </a:t>
            </a:r>
            <a:r>
              <a:rPr lang="en-US" sz="1500" b="1" dirty="0" smtClean="0"/>
              <a:t>Bristol </a:t>
            </a:r>
            <a:r>
              <a:rPr lang="en-US" sz="1500" b="1" dirty="0"/>
              <a:t>Myers </a:t>
            </a:r>
            <a:r>
              <a:rPr lang="en-US" sz="1500" b="1" dirty="0" smtClean="0"/>
              <a:t>Squibb</a:t>
            </a:r>
            <a:r>
              <a:rPr lang="ro-RO" sz="1500" b="1" dirty="0" smtClean="0"/>
              <a:t>; </a:t>
            </a:r>
          </a:p>
          <a:p>
            <a:r>
              <a:rPr lang="en-US" sz="1500" b="1" dirty="0" err="1" smtClean="0"/>
              <a:t>Chiesi</a:t>
            </a:r>
            <a:r>
              <a:rPr lang="ro-RO" sz="1500" b="1" dirty="0"/>
              <a:t>;</a:t>
            </a:r>
            <a:r>
              <a:rPr lang="ro-RO" sz="1500" b="1" dirty="0" smtClean="0"/>
              <a:t> </a:t>
            </a:r>
            <a:r>
              <a:rPr lang="en-US" sz="1500" b="1" dirty="0" smtClean="0"/>
              <a:t>Eli Lilly</a:t>
            </a:r>
            <a:r>
              <a:rPr lang="ro-RO" sz="1500" b="1" dirty="0" smtClean="0"/>
              <a:t>; </a:t>
            </a:r>
            <a:r>
              <a:rPr lang="en-US" sz="1500" b="1" dirty="0" smtClean="0"/>
              <a:t>GSK</a:t>
            </a:r>
            <a:r>
              <a:rPr lang="ro-RO" sz="1500" b="1" dirty="0" smtClean="0"/>
              <a:t>; </a:t>
            </a:r>
            <a:r>
              <a:rPr lang="en-US" sz="1500" b="1" dirty="0" err="1" smtClean="0"/>
              <a:t>Ipsen</a:t>
            </a:r>
            <a:r>
              <a:rPr lang="en-US" sz="1500" b="1" dirty="0" smtClean="0"/>
              <a:t> </a:t>
            </a:r>
            <a:r>
              <a:rPr lang="en-US" sz="1500" b="1" dirty="0" err="1" smtClean="0"/>
              <a:t>Pharma</a:t>
            </a:r>
            <a:r>
              <a:rPr lang="ro-RO" sz="1500" b="1" dirty="0" smtClean="0"/>
              <a:t>; </a:t>
            </a:r>
            <a:r>
              <a:rPr lang="en-US" sz="1500" b="1" dirty="0" smtClean="0"/>
              <a:t>Johnson </a:t>
            </a:r>
            <a:r>
              <a:rPr lang="en-US" sz="1500" b="1" dirty="0"/>
              <a:t>&amp; </a:t>
            </a:r>
            <a:r>
              <a:rPr lang="en-US" sz="1500" b="1" dirty="0" smtClean="0"/>
              <a:t>Johnson</a:t>
            </a:r>
            <a:r>
              <a:rPr lang="ro-RO" sz="1500" b="1" dirty="0" smtClean="0"/>
              <a:t>; </a:t>
            </a:r>
          </a:p>
          <a:p>
            <a:r>
              <a:rPr lang="en-US" sz="1500" b="1" dirty="0" err="1" smtClean="0"/>
              <a:t>Lundbeck</a:t>
            </a:r>
            <a:r>
              <a:rPr lang="en-US" sz="1500" b="1" dirty="0" smtClean="0"/>
              <a:t> Export</a:t>
            </a:r>
            <a:r>
              <a:rPr lang="ro-RO" sz="1500" b="1" dirty="0" smtClean="0"/>
              <a:t>;</a:t>
            </a:r>
            <a:r>
              <a:rPr lang="en-US" sz="1500" b="1" dirty="0" smtClean="0"/>
              <a:t> Merck</a:t>
            </a:r>
            <a:r>
              <a:rPr lang="ro-RO" sz="1500" b="1" dirty="0" smtClean="0"/>
              <a:t>; </a:t>
            </a:r>
            <a:r>
              <a:rPr lang="en-US" sz="1500" b="1" dirty="0" smtClean="0"/>
              <a:t>Merck </a:t>
            </a:r>
            <a:r>
              <a:rPr lang="en-US" sz="1500" b="1" dirty="0"/>
              <a:t>Sharp &amp; </a:t>
            </a:r>
            <a:r>
              <a:rPr lang="en-US" sz="1500" b="1" dirty="0" err="1" smtClean="0"/>
              <a:t>Dohme</a:t>
            </a:r>
            <a:r>
              <a:rPr lang="ro-RO" sz="1500" b="1" dirty="0" smtClean="0"/>
              <a:t>;</a:t>
            </a:r>
            <a:r>
              <a:rPr lang="en-US" sz="1500" b="1" dirty="0" smtClean="0"/>
              <a:t> </a:t>
            </a:r>
            <a:endParaRPr lang="ro-RO" sz="1500" b="1" dirty="0" smtClean="0"/>
          </a:p>
          <a:p>
            <a:r>
              <a:rPr lang="en-US" sz="1500" b="1" dirty="0" smtClean="0"/>
              <a:t>Novartis </a:t>
            </a:r>
            <a:r>
              <a:rPr lang="en-US" sz="1500" b="1" dirty="0" err="1"/>
              <a:t>Pharma</a:t>
            </a:r>
            <a:r>
              <a:rPr lang="en-US" sz="1500" b="1" dirty="0"/>
              <a:t> </a:t>
            </a:r>
            <a:r>
              <a:rPr lang="en-US" sz="1500" b="1" dirty="0" smtClean="0"/>
              <a:t>Services</a:t>
            </a:r>
            <a:r>
              <a:rPr lang="ro-RO" sz="1500" b="1" dirty="0" smtClean="0"/>
              <a:t>;</a:t>
            </a:r>
            <a:r>
              <a:rPr lang="en-US" sz="1500" b="1" dirty="0" smtClean="0"/>
              <a:t> Novo </a:t>
            </a:r>
            <a:r>
              <a:rPr lang="en-US" sz="1500" b="1" dirty="0"/>
              <a:t>Nordisk </a:t>
            </a:r>
            <a:r>
              <a:rPr lang="en-US" sz="1500" b="1" dirty="0" err="1" smtClean="0"/>
              <a:t>Farma</a:t>
            </a:r>
            <a:r>
              <a:rPr lang="ro-RO" sz="1500" b="1" dirty="0"/>
              <a:t>;</a:t>
            </a:r>
            <a:r>
              <a:rPr lang="en-US" sz="1500" b="1" dirty="0" smtClean="0"/>
              <a:t> Pfizer</a:t>
            </a:r>
            <a:r>
              <a:rPr lang="ro-RO" sz="1500" b="1" dirty="0" smtClean="0"/>
              <a:t>; </a:t>
            </a:r>
          </a:p>
          <a:p>
            <a:r>
              <a:rPr lang="en-US" sz="1500" b="1" dirty="0" err="1" smtClean="0"/>
              <a:t>Sanofi</a:t>
            </a:r>
            <a:r>
              <a:rPr lang="en-US" sz="1500" b="1" dirty="0" smtClean="0"/>
              <a:t> Aventis</a:t>
            </a:r>
            <a:r>
              <a:rPr lang="ro-RO" sz="1500" b="1" dirty="0" smtClean="0"/>
              <a:t>;</a:t>
            </a:r>
            <a:r>
              <a:rPr lang="en-US" sz="1500" b="1" dirty="0" smtClean="0"/>
              <a:t> </a:t>
            </a:r>
            <a:r>
              <a:rPr lang="en-US" sz="1500" b="1" dirty="0" err="1" smtClean="0"/>
              <a:t>Servier</a:t>
            </a:r>
            <a:r>
              <a:rPr lang="en-US" sz="1500" b="1" dirty="0" smtClean="0"/>
              <a:t> </a:t>
            </a:r>
            <a:r>
              <a:rPr lang="en-US" sz="1500" b="1" dirty="0" err="1" smtClean="0"/>
              <a:t>Pharma</a:t>
            </a:r>
            <a:r>
              <a:rPr lang="ro-RO" sz="1500" b="1" dirty="0" smtClean="0"/>
              <a:t>;</a:t>
            </a:r>
            <a:r>
              <a:rPr lang="en-US" sz="1500" b="1" dirty="0" smtClean="0"/>
              <a:t> Takeda Pharmaceuticals</a:t>
            </a:r>
            <a:r>
              <a:rPr lang="ro-RO" sz="1500" b="1" dirty="0" smtClean="0"/>
              <a:t>; </a:t>
            </a:r>
          </a:p>
          <a:p>
            <a:r>
              <a:rPr lang="en-US" sz="1500" b="1" dirty="0" smtClean="0"/>
              <a:t>UCB </a:t>
            </a:r>
            <a:r>
              <a:rPr lang="en-US" sz="1500" b="1" dirty="0" err="1" smtClean="0"/>
              <a:t>Pharma</a:t>
            </a:r>
            <a:r>
              <a:rPr lang="ro-RO" sz="1500" b="1" dirty="0" smtClean="0"/>
              <a:t>; </a:t>
            </a:r>
            <a:r>
              <a:rPr lang="en-US" sz="1500" b="1" dirty="0" err="1" smtClean="0"/>
              <a:t>Vifor</a:t>
            </a:r>
            <a:r>
              <a:rPr lang="en-US" sz="1500" b="1" dirty="0" smtClean="0"/>
              <a:t> </a:t>
            </a:r>
            <a:endParaRPr lang="en-US" sz="1500" b="1" dirty="0"/>
          </a:p>
        </p:txBody>
      </p:sp>
      <p:sp>
        <p:nvSpPr>
          <p:cNvPr id="14" name="Rectangle 13"/>
          <p:cNvSpPr/>
          <p:nvPr/>
        </p:nvSpPr>
        <p:spPr>
          <a:xfrm>
            <a:off x="1733551" y="5013603"/>
            <a:ext cx="741997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dirty="0"/>
              <a:t>ARPIM a adoptat, în mai 2005, primul Cod ARPIM.</a:t>
            </a:r>
          </a:p>
          <a:p>
            <a:endParaRPr lang="en-US" sz="800" dirty="0"/>
          </a:p>
          <a:p>
            <a:pPr algn="ctr"/>
            <a:r>
              <a:rPr lang="ro-RO" sz="1400" b="1" dirty="0"/>
              <a:t>Codul ARPIM de etică </a:t>
            </a:r>
          </a:p>
          <a:p>
            <a:pPr algn="ctr"/>
            <a:r>
              <a:rPr lang="ro-RO" sz="1400" b="1" dirty="0"/>
              <a:t>în promovarea medicamentelor eliberate pe bază de prescripţie medicală şi </a:t>
            </a:r>
            <a:endParaRPr lang="ro-RO" sz="1400" b="1" dirty="0" smtClean="0"/>
          </a:p>
          <a:p>
            <a:pPr algn="ctr"/>
            <a:r>
              <a:rPr lang="ro-RO" sz="1400" b="1" dirty="0" smtClean="0"/>
              <a:t>în </a:t>
            </a:r>
            <a:r>
              <a:rPr lang="ro-RO" sz="1400" b="1" dirty="0"/>
              <a:t>interacţiunile cu profesioniştii din domeniul sanitar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27514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80B1-5B2D-408E-B4FC-30875BF4790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Prezent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36184" y="1598494"/>
            <a:ext cx="8229600" cy="7827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 b="1" cap="all" dirty="0" smtClean="0"/>
              <a:t>cod</a:t>
            </a:r>
            <a:r>
              <a:rPr lang="ro-RO" sz="1800" b="1" cap="all" dirty="0" smtClean="0"/>
              <a:t>UL </a:t>
            </a:r>
            <a:r>
              <a:rPr lang="en-GB" sz="1800" b="1" cap="all" dirty="0" smtClean="0"/>
              <a:t>ARPIM </a:t>
            </a:r>
            <a:r>
              <a:rPr lang="ro-RO" sz="1800" b="1" cap="all" dirty="0" smtClean="0"/>
              <a:t>PENTRU PRACTICI ETICE </a:t>
            </a:r>
          </a:p>
          <a:p>
            <a:r>
              <a:rPr lang="ro-RO" sz="1800" b="1" cap="all" dirty="0" smtClean="0"/>
              <a:t>ÎN INTERACŢIUNEA CU ORGANIZAŢIILE DE PACIENŢI</a:t>
            </a:r>
            <a:endParaRPr lang="en-US" sz="1800" cap="all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936309" y="5252353"/>
            <a:ext cx="6912416" cy="7198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/>
              <a:t>Adopt</a:t>
            </a:r>
            <a:r>
              <a:rPr lang="ro-RO" sz="1600" dirty="0" smtClean="0"/>
              <a:t>ate de către Board-ul</a:t>
            </a:r>
            <a:r>
              <a:rPr lang="en-US" sz="1600" dirty="0" smtClean="0"/>
              <a:t> </a:t>
            </a:r>
            <a:r>
              <a:rPr lang="en-US" sz="1600" dirty="0"/>
              <a:t>ARPIM </a:t>
            </a:r>
            <a:r>
              <a:rPr lang="ro-RO" sz="1600" dirty="0" smtClean="0"/>
              <a:t>î</a:t>
            </a:r>
            <a:r>
              <a:rPr lang="en-US" sz="1600" dirty="0" smtClean="0"/>
              <a:t>n 03 </a:t>
            </a:r>
            <a:r>
              <a:rPr lang="ro-RO" sz="1600" dirty="0" smtClean="0"/>
              <a:t>d</a:t>
            </a:r>
            <a:r>
              <a:rPr lang="en-US" sz="1600" dirty="0" err="1" smtClean="0"/>
              <a:t>ecemb</a:t>
            </a:r>
            <a:r>
              <a:rPr lang="ro-RO" sz="1600" dirty="0" smtClean="0"/>
              <a:t>ri</a:t>
            </a:r>
            <a:r>
              <a:rPr lang="en-US" sz="1600" dirty="0" smtClean="0"/>
              <a:t>e</a:t>
            </a:r>
            <a:r>
              <a:rPr lang="ro-RO" sz="1600" dirty="0" smtClean="0"/>
              <a:t> </a:t>
            </a:r>
            <a:r>
              <a:rPr lang="en-US" sz="1600" dirty="0" smtClean="0"/>
              <a:t>2013 </a:t>
            </a:r>
            <a:r>
              <a:rPr lang="ro-RO" sz="1600" dirty="0" smtClean="0"/>
              <a:t>şi ratificate de </a:t>
            </a:r>
          </a:p>
          <a:p>
            <a:pPr marL="0" indent="0">
              <a:buNone/>
            </a:pPr>
            <a:r>
              <a:rPr lang="ro-RO" sz="1600" dirty="0" smtClean="0"/>
              <a:t>Adunarea Generală a </a:t>
            </a:r>
            <a:r>
              <a:rPr lang="en-US" sz="1600" dirty="0" smtClean="0"/>
              <a:t>ARPIM</a:t>
            </a:r>
            <a:r>
              <a:rPr lang="ro-RO" sz="1600" dirty="0" smtClean="0"/>
              <a:t> din</a:t>
            </a:r>
            <a:r>
              <a:rPr lang="en-US" sz="1600" dirty="0" smtClean="0"/>
              <a:t> 12 </a:t>
            </a:r>
            <a:r>
              <a:rPr lang="ro-RO" sz="1600" dirty="0" smtClean="0"/>
              <a:t>d</a:t>
            </a:r>
            <a:r>
              <a:rPr lang="en-US" sz="1600" dirty="0" err="1" smtClean="0"/>
              <a:t>ecembr</a:t>
            </a:r>
            <a:r>
              <a:rPr lang="ro-RO" sz="1600" dirty="0" smtClean="0"/>
              <a:t>ie</a:t>
            </a:r>
            <a:r>
              <a:rPr lang="en-US" sz="1600" dirty="0" smtClean="0"/>
              <a:t> 2013</a:t>
            </a:r>
            <a:endParaRPr lang="en-US" sz="1600" dirty="0"/>
          </a:p>
          <a:p>
            <a:endParaRPr lang="en-US" sz="16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936184" y="2482613"/>
            <a:ext cx="8229600" cy="8145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o-RO" sz="1800" b="1" dirty="0" smtClean="0"/>
              <a:t>CODUL </a:t>
            </a:r>
            <a:r>
              <a:rPr lang="en-US" sz="1800" b="1" dirty="0" smtClean="0"/>
              <a:t>ARPIM </a:t>
            </a:r>
            <a:r>
              <a:rPr lang="ro-RO" sz="1800" b="1" dirty="0" smtClean="0"/>
              <a:t>PENTRU PRACTICI ETICE </a:t>
            </a:r>
          </a:p>
          <a:p>
            <a:r>
              <a:rPr lang="ro-RO" sz="1800" b="1" dirty="0" smtClean="0"/>
              <a:t>ÎN PROMOVARE ŞI ÎN INTERACŢIUNEA CU PROFESIONIŞTII DIN DOMENIUL SANITAR</a:t>
            </a:r>
            <a:endParaRPr lang="en-US" sz="1800" b="1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79034" y="3552825"/>
            <a:ext cx="8229600" cy="676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o-RO" sz="1800" b="1" dirty="0" smtClean="0"/>
              <a:t>CODUL </a:t>
            </a:r>
            <a:r>
              <a:rPr lang="en-US" sz="1800" b="1" dirty="0" smtClean="0"/>
              <a:t>ARPIM</a:t>
            </a:r>
            <a:r>
              <a:rPr lang="ro-RO" sz="1800" b="1" dirty="0" smtClean="0"/>
              <a:t> PENTRU TRANSPARENŢA TRANSFERURILOR DE VALOARE </a:t>
            </a:r>
          </a:p>
          <a:p>
            <a:r>
              <a:rPr lang="ro-RO" sz="1800" b="1" dirty="0" smtClean="0"/>
              <a:t>CĂTRE PROFESIONIŞTII DIN DOMENIUL SANITAR ŞI CĂTRE INSTITUŢIILE SANITARE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96868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80B1-5B2D-408E-B4FC-30875BF4790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Promovare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85877"/>
            <a:ext cx="8439150" cy="3895723"/>
          </a:xfrm>
        </p:spPr>
        <p:txBody>
          <a:bodyPr>
            <a:normAutofit/>
          </a:bodyPr>
          <a:lstStyle/>
          <a:p>
            <a:pPr marL="1371600" lvl="3" indent="0">
              <a:buNone/>
            </a:pPr>
            <a:r>
              <a:rPr lang="ro-RO" sz="1300" dirty="0" smtClean="0"/>
              <a:t>desemnează </a:t>
            </a:r>
            <a:r>
              <a:rPr lang="ro-RO" sz="1300" dirty="0"/>
              <a:t>toate activităţile </a:t>
            </a:r>
            <a:r>
              <a:rPr lang="ro-RO" sz="1300" b="1" dirty="0" smtClean="0">
                <a:solidFill>
                  <a:schemeClr val="tx2"/>
                </a:solidFill>
              </a:rPr>
              <a:t>iniţiate</a:t>
            </a:r>
            <a:r>
              <a:rPr lang="ro-RO" sz="1300" dirty="0" smtClean="0"/>
              <a:t> de companii </a:t>
            </a:r>
            <a:r>
              <a:rPr lang="ro-RO" sz="1300" dirty="0"/>
              <a:t>şi orice </a:t>
            </a:r>
            <a:r>
              <a:rPr lang="ro-RO" sz="1300" dirty="0" smtClean="0"/>
              <a:t>activitate </a:t>
            </a:r>
            <a:r>
              <a:rPr lang="ro-RO" sz="1300" b="1" dirty="0">
                <a:solidFill>
                  <a:schemeClr val="tx2"/>
                </a:solidFill>
              </a:rPr>
              <a:t>sponsorizată </a:t>
            </a:r>
            <a:r>
              <a:rPr lang="ro-RO" sz="1300" dirty="0"/>
              <a:t>de </a:t>
            </a:r>
            <a:r>
              <a:rPr lang="ro-RO" sz="1300" dirty="0" smtClean="0"/>
              <a:t>acestea </a:t>
            </a:r>
            <a:r>
              <a:rPr lang="ro-RO" sz="1300" dirty="0"/>
              <a:t>sau </a:t>
            </a:r>
            <a:r>
              <a:rPr lang="ro-RO" sz="1300" b="1" dirty="0">
                <a:solidFill>
                  <a:schemeClr val="tx2"/>
                </a:solidFill>
              </a:rPr>
              <a:t>întreprinsă sub egida </a:t>
            </a:r>
            <a:r>
              <a:rPr lang="ro-RO" sz="1300" dirty="0"/>
              <a:t>unui membru ARPIM, care promovează prescrierea, distribuirea, vânzarea, administrarea, recomandarea sau consumul produsului sau produselor sale medicamentoase</a:t>
            </a:r>
            <a:r>
              <a:rPr lang="ro-RO" sz="1300" dirty="0" smtClean="0"/>
              <a:t>.</a:t>
            </a:r>
          </a:p>
          <a:p>
            <a:pPr marL="1371600" lvl="3" indent="0">
              <a:buNone/>
            </a:pPr>
            <a:endParaRPr lang="en-US" sz="1300" dirty="0"/>
          </a:p>
          <a:p>
            <a:pPr marL="0" indent="0">
              <a:buNone/>
            </a:pPr>
            <a:r>
              <a:rPr lang="ro-RO" sz="1300" dirty="0" smtClean="0"/>
              <a:t>	Acest </a:t>
            </a:r>
            <a:r>
              <a:rPr lang="ro-RO" sz="1300" dirty="0"/>
              <a:t>termen include:</a:t>
            </a:r>
            <a:endParaRPr lang="en-US" sz="1300" dirty="0"/>
          </a:p>
          <a:p>
            <a:pPr marL="457200" lvl="1" indent="0">
              <a:buNone/>
            </a:pPr>
            <a:r>
              <a:rPr lang="ro-RO" sz="1300" dirty="0" smtClean="0"/>
              <a:t>		promovare </a:t>
            </a:r>
            <a:r>
              <a:rPr lang="ro-RO" sz="1300" dirty="0"/>
              <a:t>şi comunicare orală şi scrisă;</a:t>
            </a:r>
            <a:endParaRPr lang="en-US" sz="1300" dirty="0"/>
          </a:p>
          <a:p>
            <a:pPr marL="457200" lvl="1" indent="0">
              <a:buNone/>
            </a:pPr>
            <a:r>
              <a:rPr lang="ro-RO" sz="1300" dirty="0" smtClean="0"/>
              <a:t>		publicitatea </a:t>
            </a:r>
            <a:r>
              <a:rPr lang="ro-RO" sz="1300" dirty="0"/>
              <a:t>prin reviste şi corespondenţă poştală directă; </a:t>
            </a:r>
            <a:endParaRPr lang="en-US" sz="1300" dirty="0"/>
          </a:p>
          <a:p>
            <a:pPr marL="457200" lvl="1" indent="0">
              <a:buNone/>
            </a:pPr>
            <a:r>
              <a:rPr lang="ro-RO" sz="1300" dirty="0" smtClean="0"/>
              <a:t>		furnizarea </a:t>
            </a:r>
            <a:r>
              <a:rPr lang="ro-RO" sz="1300" dirty="0"/>
              <a:t>de </a:t>
            </a:r>
            <a:r>
              <a:rPr lang="ro-RO" sz="1300" dirty="0" smtClean="0"/>
              <a:t>mostre;</a:t>
            </a:r>
            <a:endParaRPr lang="ro-RO" sz="1300" dirty="0"/>
          </a:p>
          <a:p>
            <a:pPr marL="457200" lvl="1" indent="0">
              <a:buNone/>
            </a:pPr>
            <a:r>
              <a:rPr lang="ro-RO" sz="1300" dirty="0"/>
              <a:t>	</a:t>
            </a:r>
            <a:r>
              <a:rPr lang="ro-RO" sz="1300" dirty="0" smtClean="0"/>
              <a:t>	oferirea </a:t>
            </a:r>
            <a:r>
              <a:rPr lang="ro-RO" sz="1300" dirty="0"/>
              <a:t>de materiale relevante pentru practicarea medicinei şi </a:t>
            </a:r>
            <a:r>
              <a:rPr lang="ro-RO" sz="1300" dirty="0" smtClean="0"/>
              <a:t>farmaciei şi sau materiale 			educaţionale 		</a:t>
            </a:r>
          </a:p>
          <a:p>
            <a:pPr marL="457200" lvl="1" indent="0">
              <a:buNone/>
            </a:pPr>
            <a:r>
              <a:rPr lang="ro-RO" sz="1300" dirty="0" smtClean="0"/>
              <a:t>		organizarea şi/sau sponsorizarea </a:t>
            </a:r>
            <a:r>
              <a:rPr lang="ro-RO" sz="1300" dirty="0"/>
              <a:t>întâlnirilor promoţionale sau ştiinţifice, inclusiv plata </a:t>
            </a:r>
            <a:r>
              <a:rPr lang="ro-RO" sz="1300" dirty="0" smtClean="0"/>
              <a:t>				cheltuielilor </a:t>
            </a:r>
            <a:r>
              <a:rPr lang="ro-RO" sz="1300" dirty="0"/>
              <a:t>legate </a:t>
            </a:r>
            <a:r>
              <a:rPr lang="ro-RO" sz="1300" dirty="0" smtClean="0"/>
              <a:t>de </a:t>
            </a:r>
            <a:r>
              <a:rPr lang="ro-RO" sz="1300" dirty="0"/>
              <a:t>participarea la aceste întâlniri; </a:t>
            </a:r>
            <a:endParaRPr lang="en-US" sz="1300" dirty="0"/>
          </a:p>
          <a:p>
            <a:pPr marL="457200" lvl="1" indent="0">
              <a:buNone/>
            </a:pPr>
            <a:r>
              <a:rPr lang="ro-RO" sz="1300" dirty="0" smtClean="0"/>
              <a:t>		furnizarea </a:t>
            </a:r>
            <a:r>
              <a:rPr lang="ro-RO" sz="1300" dirty="0"/>
              <a:t>directă sau indirectă de informaţii </a:t>
            </a:r>
            <a:r>
              <a:rPr lang="ro-RO" sz="1300" dirty="0" smtClean="0"/>
              <a:t>medicale către </a:t>
            </a:r>
            <a:r>
              <a:rPr lang="ro-RO" sz="1300" dirty="0"/>
              <a:t>publicul larg;</a:t>
            </a:r>
            <a:endParaRPr lang="en-US" sz="1300" dirty="0"/>
          </a:p>
          <a:p>
            <a:pPr marL="457200" lvl="1" indent="0">
              <a:buNone/>
            </a:pPr>
            <a:r>
              <a:rPr lang="ro-RO" sz="1300" dirty="0" smtClean="0"/>
              <a:t>		toate </a:t>
            </a:r>
            <a:r>
              <a:rPr lang="ro-RO" sz="1300" dirty="0"/>
              <a:t>celelalte acţiuni de influenţare a vânzărilor, sub orice formă, cum ar fi participarea </a:t>
            </a:r>
            <a:r>
              <a:rPr lang="ro-RO" sz="1300" dirty="0" smtClean="0"/>
              <a:t>				la </a:t>
            </a:r>
            <a:r>
              <a:rPr lang="ro-RO" sz="1300" dirty="0"/>
              <a:t>expoziţii, utilizarea casetelor audio, a filmelor, înregistrărilor, radioului, </a:t>
            </a:r>
            <a:r>
              <a:rPr lang="ro-RO" sz="1300" dirty="0" smtClean="0"/>
              <a:t>				televiziunii</a:t>
            </a:r>
            <a:r>
              <a:rPr lang="ro-RO" sz="1300" dirty="0"/>
              <a:t>, internetului, mediilor electronice, a sistemelor interactive de </a:t>
            </a:r>
            <a:r>
              <a:rPr lang="ro-RO" sz="1300" dirty="0" smtClean="0"/>
              <a:t>				date </a:t>
            </a:r>
            <a:r>
              <a:rPr lang="ro-RO" sz="1300" dirty="0"/>
              <a:t>şi a altor metode asemănătoare.</a:t>
            </a:r>
            <a:endParaRPr lang="en-US" sz="1300" dirty="0"/>
          </a:p>
          <a:p>
            <a:endParaRPr lang="en-US" sz="1300" dirty="0"/>
          </a:p>
        </p:txBody>
      </p:sp>
      <p:sp>
        <p:nvSpPr>
          <p:cNvPr id="7" name="Rectangle 6"/>
          <p:cNvSpPr/>
          <p:nvPr/>
        </p:nvSpPr>
        <p:spPr>
          <a:xfrm>
            <a:off x="1962150" y="5319564"/>
            <a:ext cx="70770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sz="1400" b="1" dirty="0">
                <a:solidFill>
                  <a:schemeClr val="tx2"/>
                </a:solidFill>
              </a:rPr>
              <a:t>Promovarea trebuie să încurajeze utilizarea raţională a produselor medicamentoase prin prezentarea lor obiectivă şi fără a exagera proprietăţile acestora. </a:t>
            </a:r>
            <a:endParaRPr lang="ro-RO" sz="1400" b="1" dirty="0" smtClean="0">
              <a:solidFill>
                <a:schemeClr val="tx2"/>
              </a:solidFill>
            </a:endParaRPr>
          </a:p>
          <a:p>
            <a:pPr algn="ctr"/>
            <a:r>
              <a:rPr lang="ro-RO" sz="1600" b="1" dirty="0" smtClean="0">
                <a:solidFill>
                  <a:schemeClr val="tx2"/>
                </a:solidFill>
              </a:rPr>
              <a:t>Toate informaţiile </a:t>
            </a:r>
            <a:r>
              <a:rPr lang="ro-RO" sz="1600" b="1" dirty="0">
                <a:solidFill>
                  <a:schemeClr val="tx2"/>
                </a:solidFill>
              </a:rPr>
              <a:t>trebuie să </a:t>
            </a:r>
            <a:r>
              <a:rPr lang="ro-RO" sz="1600" b="1" dirty="0" smtClean="0">
                <a:solidFill>
                  <a:schemeClr val="tx2"/>
                </a:solidFill>
              </a:rPr>
              <a:t>poată </a:t>
            </a:r>
            <a:r>
              <a:rPr lang="ro-RO" sz="1600" b="1" dirty="0">
                <a:solidFill>
                  <a:schemeClr val="tx2"/>
                </a:solidFill>
              </a:rPr>
              <a:t>fi </a:t>
            </a:r>
            <a:r>
              <a:rPr lang="ro-RO" sz="1600" b="1" dirty="0" smtClean="0">
                <a:solidFill>
                  <a:schemeClr val="tx2"/>
                </a:solidFill>
              </a:rPr>
              <a:t>documentate </a:t>
            </a:r>
            <a:r>
              <a:rPr lang="ro-RO" sz="1600" b="1" dirty="0">
                <a:solidFill>
                  <a:schemeClr val="tx2"/>
                </a:solidFill>
              </a:rPr>
              <a:t>ştiinţific.</a:t>
            </a:r>
            <a:endParaRPr lang="en-US" sz="1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883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80B1-5B2D-408E-B4FC-30875BF4790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Interacţiuni</a:t>
            </a:r>
            <a:endParaRPr lang="en-US" dirty="0"/>
          </a:p>
        </p:txBody>
      </p:sp>
      <p:pic>
        <p:nvPicPr>
          <p:cNvPr id="102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026" y="1262865"/>
            <a:ext cx="6417399" cy="5335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3023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80B1-5B2D-408E-B4FC-30875BF4790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-1587"/>
            <a:ext cx="8229600" cy="1143000"/>
          </a:xfrm>
        </p:spPr>
        <p:txBody>
          <a:bodyPr/>
          <a:lstStyle/>
          <a:p>
            <a:r>
              <a:rPr lang="ro-RO" dirty="0" smtClean="0"/>
              <a:t>Inedite şi Importante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854331636"/>
              </p:ext>
            </p:extLst>
          </p:nvPr>
        </p:nvGraphicFramePr>
        <p:xfrm>
          <a:off x="981075" y="983457"/>
          <a:ext cx="2943225" cy="2464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9164" y="1173164"/>
            <a:ext cx="4242674" cy="2532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Rectangle 6"/>
          <p:cNvSpPr txBox="1">
            <a:spLocks noChangeArrowheads="1"/>
          </p:cNvSpPr>
          <p:nvPr/>
        </p:nvSpPr>
        <p:spPr>
          <a:xfrm>
            <a:off x="1477526" y="3617004"/>
            <a:ext cx="3018274" cy="252662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100" dirty="0" err="1" smtClean="0"/>
              <a:t>Indica</a:t>
            </a:r>
            <a:r>
              <a:rPr lang="ro-RO" sz="1100" dirty="0" smtClean="0"/>
              <a:t>ţiile terapeutice </a:t>
            </a:r>
            <a:r>
              <a:rPr lang="en-US" sz="1100" dirty="0" err="1" smtClean="0"/>
              <a:t>neacoperite</a:t>
            </a:r>
            <a:r>
              <a:rPr lang="en-US" sz="1100" dirty="0" smtClean="0"/>
              <a:t> de APP: </a:t>
            </a:r>
            <a:endParaRPr lang="ro-RO" sz="1100" dirty="0" smtClean="0"/>
          </a:p>
          <a:p>
            <a:pPr lvl="1" eaLnBrk="1" hangingPunct="1"/>
            <a:r>
              <a:rPr lang="ro-RO" sz="1100" dirty="0" smtClean="0"/>
              <a:t>nu pot fi incluse în activitatea de promovare</a:t>
            </a:r>
          </a:p>
          <a:p>
            <a:pPr lvl="1" eaLnBrk="1" hangingPunct="1"/>
            <a:r>
              <a:rPr lang="ro-RO" sz="1100" dirty="0" smtClean="0"/>
              <a:t>pot fi publicate</a:t>
            </a:r>
            <a:r>
              <a:rPr lang="en-US" sz="1100" dirty="0" smtClean="0"/>
              <a:t>*</a:t>
            </a:r>
            <a:r>
              <a:rPr lang="ro-RO" sz="1100" dirty="0" smtClean="0"/>
              <a:t> având menţiunea explicită ‘</a:t>
            </a:r>
            <a:r>
              <a:rPr lang="en-US" sz="1100" dirty="0" err="1" smtClean="0"/>
              <a:t>indica</a:t>
            </a:r>
            <a:r>
              <a:rPr lang="ro-RO" sz="1100" dirty="0" smtClean="0"/>
              <a:t>ţii în afara etichetării’/ ‘off-label’</a:t>
            </a:r>
            <a:endParaRPr lang="en-US" sz="1100" dirty="0" smtClean="0"/>
          </a:p>
          <a:p>
            <a:pPr lvl="1" eaLnBrk="1" hangingPunct="1">
              <a:buNone/>
            </a:pPr>
            <a:endParaRPr lang="en-US" sz="1100" dirty="0" smtClean="0"/>
          </a:p>
          <a:p>
            <a:pPr lvl="1" eaLnBrk="1" hangingPunct="1">
              <a:buNone/>
            </a:pPr>
            <a:r>
              <a:rPr lang="en-US" sz="1100" dirty="0" smtClean="0"/>
              <a:t>*    Se </a:t>
            </a:r>
            <a:r>
              <a:rPr lang="ro-RO" sz="1100" dirty="0" smtClean="0"/>
              <a:t>pot furniza informaţii în afara indicaţiilor specificate în </a:t>
            </a:r>
            <a:r>
              <a:rPr lang="en-US" sz="1100" dirty="0" smtClean="0"/>
              <a:t>APP</a:t>
            </a:r>
            <a:r>
              <a:rPr lang="ro-RO" sz="1100" dirty="0" smtClean="0"/>
              <a:t> </a:t>
            </a:r>
            <a:r>
              <a:rPr lang="ro-RO" sz="1100" b="1" dirty="0" smtClean="0"/>
              <a:t>exclusiv ca răspuns la o cerere spontană din partea unui </a:t>
            </a:r>
            <a:r>
              <a:rPr lang="en-US" sz="1100" b="1" dirty="0" smtClean="0"/>
              <a:t>PDS</a:t>
            </a:r>
            <a:r>
              <a:rPr lang="en-US" sz="1100" dirty="0" smtClean="0"/>
              <a:t> </a:t>
            </a:r>
            <a:r>
              <a:rPr lang="en-US" sz="1100" dirty="0" err="1" smtClean="0"/>
              <a:t>doar</a:t>
            </a:r>
            <a:r>
              <a:rPr lang="en-US" sz="1100" dirty="0" smtClean="0"/>
              <a:t> </a:t>
            </a:r>
            <a:r>
              <a:rPr lang="en-US" sz="1100" dirty="0" err="1" smtClean="0"/>
              <a:t>prin</a:t>
            </a:r>
            <a:r>
              <a:rPr lang="en-US" sz="1100" dirty="0" smtClean="0"/>
              <a:t> </a:t>
            </a:r>
            <a:r>
              <a:rPr lang="en-US" sz="1100" dirty="0" err="1" smtClean="0"/>
              <a:t>intermediul</a:t>
            </a:r>
            <a:r>
              <a:rPr lang="en-US" sz="1100" dirty="0" smtClean="0"/>
              <a:t> </a:t>
            </a:r>
            <a:r>
              <a:rPr lang="ro-RO" sz="1100" dirty="0" smtClean="0"/>
              <a:t>departamentel</a:t>
            </a:r>
            <a:r>
              <a:rPr lang="en-US" sz="1100" dirty="0" smtClean="0"/>
              <a:t>or</a:t>
            </a:r>
            <a:r>
              <a:rPr lang="ro-RO" sz="1100" dirty="0" smtClean="0"/>
              <a:t> specializate (</a:t>
            </a:r>
            <a:r>
              <a:rPr lang="en-US" sz="1100" dirty="0" smtClean="0"/>
              <a:t>Medical/</a:t>
            </a:r>
            <a:r>
              <a:rPr lang="en-US" sz="1100" dirty="0" err="1" smtClean="0"/>
              <a:t>Stiintific</a:t>
            </a:r>
            <a:r>
              <a:rPr lang="ro-RO" sz="1100" dirty="0" smtClean="0"/>
              <a:t>)</a:t>
            </a:r>
            <a:r>
              <a:rPr lang="en-US" sz="1100" dirty="0" smtClean="0"/>
              <a:t>.</a:t>
            </a:r>
            <a:endParaRPr lang="en-US" sz="1100" b="1" dirty="0" smtClean="0"/>
          </a:p>
        </p:txBody>
      </p:sp>
      <p:grpSp>
        <p:nvGrpSpPr>
          <p:cNvPr id="2048" name="Group 2047"/>
          <p:cNvGrpSpPr/>
          <p:nvPr/>
        </p:nvGrpSpPr>
        <p:grpSpPr>
          <a:xfrm>
            <a:off x="957838" y="4378035"/>
            <a:ext cx="1534676" cy="828674"/>
            <a:chOff x="4695825" y="4467226"/>
            <a:chExt cx="1534676" cy="828674"/>
          </a:xfrm>
        </p:grpSpPr>
        <p:sp>
          <p:nvSpPr>
            <p:cNvPr id="44" name="Multiply 43"/>
            <p:cNvSpPr/>
            <p:nvPr/>
          </p:nvSpPr>
          <p:spPr>
            <a:xfrm>
              <a:off x="4695825" y="4467226"/>
              <a:ext cx="1438275" cy="828674"/>
            </a:xfrm>
            <a:prstGeom prst="mathMultiply">
              <a:avLst/>
            </a:prstGeom>
            <a:solidFill>
              <a:srgbClr val="FF0000">
                <a:alpha val="43000"/>
              </a:srgb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750609" y="4744747"/>
              <a:ext cx="1479892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o-RO" sz="1100" b="1" dirty="0"/>
                <a:t>“promovare off-label</a:t>
              </a:r>
              <a:r>
                <a:rPr lang="ro-RO" sz="1100" b="1" dirty="0" smtClean="0"/>
                <a:t>”</a:t>
              </a:r>
              <a:endParaRPr lang="en-US" sz="1100" b="1" dirty="0"/>
            </a:p>
          </p:txBody>
        </p:sp>
      </p:grpSp>
      <p:sp>
        <p:nvSpPr>
          <p:cNvPr id="47" name="AutoShape 9"/>
          <p:cNvSpPr>
            <a:spLocks noChangeArrowheads="1"/>
          </p:cNvSpPr>
          <p:nvPr/>
        </p:nvSpPr>
        <p:spPr bwMode="auto">
          <a:xfrm>
            <a:off x="5871997" y="3980152"/>
            <a:ext cx="2278380" cy="282222"/>
          </a:xfrm>
          <a:prstGeom prst="roundRect">
            <a:avLst>
              <a:gd name="adj" fmla="val 16667"/>
            </a:avLst>
          </a:prstGeom>
          <a:solidFill>
            <a:srgbClr val="B7C3E5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o-RO" b="1" dirty="0">
                <a:solidFill>
                  <a:schemeClr val="bg1"/>
                </a:solidFill>
                <a:latin typeface="+mn-lt"/>
              </a:rPr>
              <a:t>OSPITALITATE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8" name="AutoShape 8"/>
          <p:cNvSpPr>
            <a:spLocks noChangeArrowheads="1"/>
          </p:cNvSpPr>
          <p:nvPr/>
        </p:nvSpPr>
        <p:spPr bwMode="auto">
          <a:xfrm>
            <a:off x="5143634" y="3980152"/>
            <a:ext cx="3876541" cy="2792270"/>
          </a:xfrm>
          <a:prstGeom prst="roundRect">
            <a:avLst>
              <a:gd name="adj" fmla="val 16667"/>
            </a:avLst>
          </a:prstGeom>
          <a:noFill/>
          <a:ln w="57150" cmpd="thickThin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" name="Text Box 11"/>
          <p:cNvSpPr txBox="1">
            <a:spLocks noChangeArrowheads="1"/>
          </p:cNvSpPr>
          <p:nvPr/>
        </p:nvSpPr>
        <p:spPr bwMode="auto">
          <a:xfrm>
            <a:off x="5143634" y="4312056"/>
            <a:ext cx="3762241" cy="2331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171450" indent="-171450" eaLnBrk="1" hangingPunct="1">
              <a:buFont typeface="Wingdings" pitchFamily="2" charset="2"/>
              <a:buChar char="Ø"/>
            </a:pPr>
            <a:r>
              <a:rPr lang="ro-RO" sz="1050" b="1" dirty="0">
                <a:latin typeface="+mn-lt"/>
              </a:rPr>
              <a:t> Nu poate fi </a:t>
            </a:r>
            <a:r>
              <a:rPr lang="ro-RO" sz="1050" b="1" dirty="0" smtClean="0">
                <a:latin typeface="+mn-lt"/>
              </a:rPr>
              <a:t>furnizată </a:t>
            </a:r>
            <a:r>
              <a:rPr lang="ro-RO" sz="1050" b="1" dirty="0">
                <a:latin typeface="+mn-lt"/>
              </a:rPr>
              <a:t>decât persoanelor care au </a:t>
            </a:r>
            <a:r>
              <a:rPr lang="ro-RO" sz="1050" b="1" dirty="0" smtClean="0">
                <a:latin typeface="+mn-lt"/>
              </a:rPr>
              <a:t>calificarea corespunzătoare şi un </a:t>
            </a:r>
            <a:r>
              <a:rPr lang="ro-RO" sz="1050" b="1" dirty="0">
                <a:latin typeface="+mn-lt"/>
              </a:rPr>
              <a:t>interes ştiinţific profesional pentru evenimentul respectiv </a:t>
            </a:r>
          </a:p>
          <a:p>
            <a:pPr eaLnBrk="1" hangingPunct="1"/>
            <a:endParaRPr lang="ro-RO" sz="300" b="1" dirty="0">
              <a:latin typeface="+mn-lt"/>
            </a:endParaRPr>
          </a:p>
          <a:p>
            <a:pPr marL="171450" indent="-171450" eaLnBrk="1" hangingPunct="1">
              <a:buFont typeface="Wingdings" pitchFamily="2" charset="2"/>
              <a:buChar char="Ø"/>
            </a:pPr>
            <a:r>
              <a:rPr lang="ro-RO" sz="1050" b="1" dirty="0">
                <a:latin typeface="+mn-lt"/>
              </a:rPr>
              <a:t> </a:t>
            </a:r>
            <a:r>
              <a:rPr lang="en-US" sz="1050" b="1" dirty="0">
                <a:latin typeface="+mn-lt"/>
              </a:rPr>
              <a:t>T</a:t>
            </a:r>
            <a:r>
              <a:rPr lang="ro-RO" sz="1050" b="1" dirty="0">
                <a:latin typeface="+mn-lt"/>
              </a:rPr>
              <a:t>rebuie </a:t>
            </a:r>
            <a:r>
              <a:rPr lang="en-US" sz="1050" b="1" dirty="0" smtClean="0">
                <a:latin typeface="+mn-lt"/>
              </a:rPr>
              <a:t>s</a:t>
            </a:r>
            <a:r>
              <a:rPr lang="ro-RO" sz="1050" b="1" dirty="0" smtClean="0">
                <a:latin typeface="+mn-lt"/>
              </a:rPr>
              <a:t>ă</a:t>
            </a:r>
            <a:r>
              <a:rPr lang="en-US" sz="1050" b="1" dirty="0" smtClean="0">
                <a:latin typeface="+mn-lt"/>
              </a:rPr>
              <a:t> fie r</a:t>
            </a:r>
            <a:r>
              <a:rPr lang="ro-RO" sz="1050" b="1" dirty="0" smtClean="0">
                <a:latin typeface="+mn-lt"/>
              </a:rPr>
              <a:t>ezonabilă şi extinsă</a:t>
            </a:r>
            <a:r>
              <a:rPr lang="en-US" sz="1050" b="1" dirty="0" smtClean="0">
                <a:latin typeface="+mn-lt"/>
              </a:rPr>
              <a:t> strict </a:t>
            </a:r>
            <a:r>
              <a:rPr lang="en-US" sz="1050" b="1" dirty="0" err="1" smtClean="0">
                <a:latin typeface="+mn-lt"/>
              </a:rPr>
              <a:t>pe</a:t>
            </a:r>
            <a:r>
              <a:rPr lang="en-US" sz="1050" b="1" dirty="0" smtClean="0">
                <a:latin typeface="+mn-lt"/>
              </a:rPr>
              <a:t> </a:t>
            </a:r>
            <a:r>
              <a:rPr lang="en-US" sz="1050" b="1" dirty="0" err="1" smtClean="0">
                <a:latin typeface="+mn-lt"/>
              </a:rPr>
              <a:t>durata</a:t>
            </a:r>
            <a:r>
              <a:rPr lang="en-US" sz="1050" b="1" dirty="0" smtClean="0">
                <a:latin typeface="+mn-lt"/>
              </a:rPr>
              <a:t> </a:t>
            </a:r>
            <a:r>
              <a:rPr lang="en-US" sz="1050" b="1" dirty="0" err="1" smtClean="0">
                <a:latin typeface="+mn-lt"/>
              </a:rPr>
              <a:t>evenimentului</a:t>
            </a:r>
            <a:r>
              <a:rPr lang="en-US" sz="1050" b="1" dirty="0" smtClean="0">
                <a:latin typeface="+mn-lt"/>
              </a:rPr>
              <a:t>: </a:t>
            </a:r>
            <a:r>
              <a:rPr lang="en-US" sz="1050" b="1" dirty="0" err="1" smtClean="0">
                <a:latin typeface="+mn-lt"/>
              </a:rPr>
              <a:t>sosire</a:t>
            </a:r>
            <a:r>
              <a:rPr lang="en-US" sz="1050" b="1" dirty="0" smtClean="0">
                <a:latin typeface="+mn-lt"/>
              </a:rPr>
              <a:t> </a:t>
            </a:r>
            <a:r>
              <a:rPr lang="en-US" sz="1050" b="1" dirty="0" err="1">
                <a:latin typeface="+mn-lt"/>
              </a:rPr>
              <a:t>cel</a:t>
            </a:r>
            <a:r>
              <a:rPr lang="en-US" sz="1050" b="1" dirty="0">
                <a:latin typeface="+mn-lt"/>
              </a:rPr>
              <a:t> </a:t>
            </a:r>
            <a:r>
              <a:rPr lang="en-US" sz="1050" b="1" dirty="0" err="1">
                <a:latin typeface="+mn-lt"/>
              </a:rPr>
              <a:t>mai</a:t>
            </a:r>
            <a:r>
              <a:rPr lang="en-US" sz="1050" b="1" dirty="0">
                <a:latin typeface="+mn-lt"/>
              </a:rPr>
              <a:t> </a:t>
            </a:r>
            <a:r>
              <a:rPr lang="en-US" sz="1050" b="1" dirty="0" err="1">
                <a:latin typeface="+mn-lt"/>
              </a:rPr>
              <a:t>devreme</a:t>
            </a:r>
            <a:r>
              <a:rPr lang="en-US" sz="1050" b="1" dirty="0">
                <a:latin typeface="+mn-lt"/>
              </a:rPr>
              <a:t> </a:t>
            </a:r>
            <a:r>
              <a:rPr lang="ro-RO" sz="1050" b="1" dirty="0" smtClean="0">
                <a:latin typeface="+mn-lt"/>
              </a:rPr>
              <a:t>î</a:t>
            </a:r>
            <a:r>
              <a:rPr lang="en-US" sz="1050" b="1" dirty="0" smtClean="0">
                <a:latin typeface="+mn-lt"/>
              </a:rPr>
              <a:t>n </a:t>
            </a:r>
            <a:r>
              <a:rPr lang="en-US" sz="1050" b="1" dirty="0" err="1">
                <a:latin typeface="+mn-lt"/>
              </a:rPr>
              <a:t>ziua</a:t>
            </a:r>
            <a:r>
              <a:rPr lang="en-US" sz="1050" b="1" dirty="0">
                <a:latin typeface="+mn-lt"/>
              </a:rPr>
              <a:t> </a:t>
            </a:r>
            <a:r>
              <a:rPr lang="en-US" sz="1050" b="1" dirty="0" err="1">
                <a:latin typeface="+mn-lt"/>
              </a:rPr>
              <a:t>dinaintea</a:t>
            </a:r>
            <a:r>
              <a:rPr lang="en-US" sz="1050" b="1" dirty="0">
                <a:latin typeface="+mn-lt"/>
              </a:rPr>
              <a:t> </a:t>
            </a:r>
            <a:r>
              <a:rPr lang="en-US" sz="1050" b="1" dirty="0" err="1">
                <a:latin typeface="+mn-lt"/>
              </a:rPr>
              <a:t>deschiderii</a:t>
            </a:r>
            <a:r>
              <a:rPr lang="en-US" sz="1050" b="1" dirty="0">
                <a:latin typeface="+mn-lt"/>
              </a:rPr>
              <a:t> </a:t>
            </a:r>
            <a:r>
              <a:rPr lang="ro-RO" sz="1050" b="1" dirty="0" smtClean="0">
                <a:latin typeface="+mn-lt"/>
              </a:rPr>
              <a:t>ş</a:t>
            </a:r>
            <a:r>
              <a:rPr lang="en-US" sz="1050" b="1" dirty="0" smtClean="0">
                <a:latin typeface="+mn-lt"/>
              </a:rPr>
              <a:t>i </a:t>
            </a:r>
            <a:r>
              <a:rPr lang="en-US" sz="1050" b="1" dirty="0" err="1">
                <a:latin typeface="+mn-lt"/>
              </a:rPr>
              <a:t>plecare</a:t>
            </a:r>
            <a:r>
              <a:rPr lang="en-US" sz="1050" b="1" dirty="0">
                <a:latin typeface="+mn-lt"/>
              </a:rPr>
              <a:t> </a:t>
            </a:r>
            <a:r>
              <a:rPr lang="en-US" sz="1050" b="1" dirty="0" err="1">
                <a:latin typeface="+mn-lt"/>
              </a:rPr>
              <a:t>cel</a:t>
            </a:r>
            <a:r>
              <a:rPr lang="en-US" sz="1050" b="1" dirty="0">
                <a:latin typeface="+mn-lt"/>
              </a:rPr>
              <a:t> </a:t>
            </a:r>
            <a:r>
              <a:rPr lang="en-US" sz="1050" b="1" dirty="0" err="1">
                <a:latin typeface="+mn-lt"/>
              </a:rPr>
              <a:t>mai</a:t>
            </a:r>
            <a:r>
              <a:rPr lang="en-US" sz="1050" b="1" dirty="0">
                <a:latin typeface="+mn-lt"/>
              </a:rPr>
              <a:t> </a:t>
            </a:r>
            <a:r>
              <a:rPr lang="en-US" sz="1050" b="1" dirty="0" smtClean="0">
                <a:latin typeface="+mn-lt"/>
              </a:rPr>
              <a:t>t</a:t>
            </a:r>
            <a:r>
              <a:rPr lang="ro-RO" sz="1050" b="1" dirty="0" smtClean="0">
                <a:latin typeface="+mn-lt"/>
              </a:rPr>
              <a:t>â</a:t>
            </a:r>
            <a:r>
              <a:rPr lang="en-US" sz="1050" b="1" dirty="0" err="1" smtClean="0">
                <a:latin typeface="+mn-lt"/>
              </a:rPr>
              <a:t>rziu</a:t>
            </a:r>
            <a:r>
              <a:rPr lang="en-US" sz="1050" b="1" dirty="0" smtClean="0">
                <a:latin typeface="+mn-lt"/>
              </a:rPr>
              <a:t> </a:t>
            </a:r>
            <a:r>
              <a:rPr lang="ro-RO" sz="1050" b="1" dirty="0" smtClean="0">
                <a:latin typeface="+mn-lt"/>
              </a:rPr>
              <a:t>î</a:t>
            </a:r>
            <a:r>
              <a:rPr lang="en-US" sz="1050" b="1" dirty="0" smtClean="0">
                <a:latin typeface="+mn-lt"/>
              </a:rPr>
              <a:t>n </a:t>
            </a:r>
            <a:r>
              <a:rPr lang="en-US" sz="1050" b="1" dirty="0" err="1">
                <a:latin typeface="+mn-lt"/>
              </a:rPr>
              <a:t>ziua</a:t>
            </a:r>
            <a:r>
              <a:rPr lang="en-US" sz="1050" b="1" dirty="0">
                <a:latin typeface="+mn-lt"/>
              </a:rPr>
              <a:t> </a:t>
            </a:r>
            <a:r>
              <a:rPr lang="en-US" sz="1050" b="1" dirty="0" err="1" smtClean="0">
                <a:latin typeface="+mn-lt"/>
              </a:rPr>
              <a:t>urm</a:t>
            </a:r>
            <a:r>
              <a:rPr lang="ro-RO" sz="1050" b="1" dirty="0" smtClean="0">
                <a:latin typeface="+mn-lt"/>
              </a:rPr>
              <a:t>ă</a:t>
            </a:r>
            <a:r>
              <a:rPr lang="en-US" sz="1050" b="1" dirty="0" err="1" smtClean="0">
                <a:latin typeface="+mn-lt"/>
              </a:rPr>
              <a:t>toare</a:t>
            </a:r>
            <a:r>
              <a:rPr lang="en-US" sz="1050" b="1" dirty="0" smtClean="0">
                <a:latin typeface="+mn-lt"/>
              </a:rPr>
              <a:t> </a:t>
            </a:r>
            <a:r>
              <a:rPr lang="ro-RO" sz="1050" b="1" dirty="0" smtClean="0">
                <a:latin typeface="+mn-lt"/>
              </a:rPr>
              <a:t>î</a:t>
            </a:r>
            <a:r>
              <a:rPr lang="en-US" sz="1050" b="1" dirty="0" err="1" smtClean="0">
                <a:latin typeface="+mn-lt"/>
              </a:rPr>
              <a:t>nchiderii</a:t>
            </a:r>
            <a:r>
              <a:rPr lang="en-US" sz="1050" b="1" dirty="0" smtClean="0">
                <a:latin typeface="+mn-lt"/>
              </a:rPr>
              <a:t> </a:t>
            </a:r>
            <a:r>
              <a:rPr lang="en-US" sz="1050" b="1" dirty="0" err="1" smtClean="0">
                <a:latin typeface="+mn-lt"/>
              </a:rPr>
              <a:t>lucr</a:t>
            </a:r>
            <a:r>
              <a:rPr lang="ro-RO" sz="1050" b="1" dirty="0" smtClean="0">
                <a:latin typeface="+mn-lt"/>
              </a:rPr>
              <a:t>ă</a:t>
            </a:r>
            <a:r>
              <a:rPr lang="en-US" sz="1050" b="1" dirty="0" err="1" smtClean="0">
                <a:latin typeface="+mn-lt"/>
              </a:rPr>
              <a:t>rilor</a:t>
            </a:r>
            <a:r>
              <a:rPr lang="en-US" sz="1050" b="1" dirty="0">
                <a:latin typeface="+mn-lt"/>
              </a:rPr>
              <a:t>, </a:t>
            </a:r>
            <a:r>
              <a:rPr lang="ro-RO" sz="1050" b="1" dirty="0" smtClean="0">
                <a:latin typeface="+mn-lt"/>
              </a:rPr>
              <a:t>î</a:t>
            </a:r>
            <a:r>
              <a:rPr lang="en-US" sz="1050" b="1" dirty="0" smtClean="0">
                <a:latin typeface="+mn-lt"/>
              </a:rPr>
              <a:t>n </a:t>
            </a:r>
            <a:r>
              <a:rPr lang="en-US" sz="1050" b="1" dirty="0" err="1" smtClean="0">
                <a:latin typeface="+mn-lt"/>
              </a:rPr>
              <a:t>func</a:t>
            </a:r>
            <a:r>
              <a:rPr lang="ro-RO" sz="1050" b="1" dirty="0" smtClean="0">
                <a:latin typeface="+mn-lt"/>
              </a:rPr>
              <a:t>ţ</a:t>
            </a:r>
            <a:r>
              <a:rPr lang="en-US" sz="1050" b="1" dirty="0" err="1" smtClean="0">
                <a:latin typeface="+mn-lt"/>
              </a:rPr>
              <a:t>ie</a:t>
            </a:r>
            <a:r>
              <a:rPr lang="en-US" sz="1050" b="1" dirty="0" smtClean="0">
                <a:latin typeface="+mn-lt"/>
              </a:rPr>
              <a:t> </a:t>
            </a:r>
            <a:r>
              <a:rPr lang="en-US" sz="1050" b="1" dirty="0">
                <a:latin typeface="+mn-lt"/>
              </a:rPr>
              <a:t>de </a:t>
            </a:r>
            <a:r>
              <a:rPr lang="en-US" sz="1050" b="1" dirty="0" err="1">
                <a:latin typeface="+mn-lt"/>
              </a:rPr>
              <a:t>programul</a:t>
            </a:r>
            <a:r>
              <a:rPr lang="en-US" sz="1050" b="1" dirty="0">
                <a:latin typeface="+mn-lt"/>
              </a:rPr>
              <a:t> </a:t>
            </a:r>
            <a:r>
              <a:rPr lang="en-US" sz="1050" b="1" dirty="0" err="1">
                <a:latin typeface="+mn-lt"/>
              </a:rPr>
              <a:t>evenimentului</a:t>
            </a:r>
            <a:r>
              <a:rPr lang="en-US" sz="1050" b="1" dirty="0">
                <a:latin typeface="+mn-lt"/>
              </a:rPr>
              <a:t> </a:t>
            </a:r>
            <a:r>
              <a:rPr lang="ro-RO" sz="1050" b="1" dirty="0" smtClean="0">
                <a:latin typeface="+mn-lt"/>
              </a:rPr>
              <a:t>ş</a:t>
            </a:r>
            <a:r>
              <a:rPr lang="en-US" sz="1050" b="1" dirty="0" smtClean="0">
                <a:latin typeface="+mn-lt"/>
              </a:rPr>
              <a:t>i </a:t>
            </a:r>
            <a:r>
              <a:rPr lang="en-US" sz="1050" b="1" dirty="0" err="1">
                <a:latin typeface="+mn-lt"/>
              </a:rPr>
              <a:t>orarul</a:t>
            </a:r>
            <a:r>
              <a:rPr lang="en-US" sz="1050" b="1" dirty="0">
                <a:latin typeface="+mn-lt"/>
              </a:rPr>
              <a:t> </a:t>
            </a:r>
            <a:r>
              <a:rPr lang="en-US" sz="1050" b="1" dirty="0" err="1">
                <a:latin typeface="+mn-lt"/>
              </a:rPr>
              <a:t>zborurilor</a:t>
            </a:r>
            <a:r>
              <a:rPr lang="en-US" sz="1050" b="1" dirty="0">
                <a:latin typeface="+mn-lt"/>
              </a:rPr>
              <a:t> </a:t>
            </a:r>
            <a:r>
              <a:rPr lang="en-US" sz="1050" b="1" dirty="0" err="1" smtClean="0">
                <a:latin typeface="+mn-lt"/>
              </a:rPr>
              <a:t>disponibile</a:t>
            </a:r>
            <a:endParaRPr lang="en-US" sz="1050" b="1" dirty="0" smtClean="0">
              <a:latin typeface="+mn-lt"/>
            </a:endParaRPr>
          </a:p>
          <a:p>
            <a:pPr eaLnBrk="1" hangingPunct="1"/>
            <a:endParaRPr lang="ro-RO" sz="300" b="1" dirty="0">
              <a:latin typeface="+mn-lt"/>
            </a:endParaRPr>
          </a:p>
          <a:p>
            <a:pPr marL="171450" indent="-171450" eaLnBrk="1" hangingPunct="1">
              <a:buFont typeface="Wingdings" pitchFamily="2" charset="2"/>
              <a:buChar char="Ø"/>
            </a:pPr>
            <a:r>
              <a:rPr lang="en-US" sz="1050" b="1" dirty="0">
                <a:latin typeface="+mn-lt"/>
              </a:rPr>
              <a:t>T</a:t>
            </a:r>
            <a:r>
              <a:rPr lang="ro-RO" sz="1050" b="1" dirty="0" smtClean="0">
                <a:latin typeface="+mn-lt"/>
              </a:rPr>
              <a:t>rebuie </a:t>
            </a:r>
            <a:r>
              <a:rPr lang="ro-RO" sz="1050" b="1" dirty="0">
                <a:latin typeface="+mn-lt"/>
              </a:rPr>
              <a:t>să se limiteze la cheltuielile de deplasare, masă, cazare şi taxele reale de participare</a:t>
            </a:r>
          </a:p>
          <a:p>
            <a:pPr eaLnBrk="1" hangingPunct="1"/>
            <a:endParaRPr lang="ro-RO" sz="300" b="1" dirty="0">
              <a:latin typeface="+mn-lt"/>
            </a:endParaRPr>
          </a:p>
          <a:p>
            <a:pPr marL="171450" indent="-171450" eaLnBrk="1" hangingPunct="1">
              <a:buFont typeface="Wingdings" pitchFamily="2" charset="2"/>
              <a:buChar char="Ø"/>
            </a:pPr>
            <a:r>
              <a:rPr lang="en-US" sz="1050" b="1" dirty="0" smtClean="0">
                <a:latin typeface="+mn-lt"/>
              </a:rPr>
              <a:t>E</a:t>
            </a:r>
            <a:r>
              <a:rPr lang="vi-VN" sz="1050" b="1" dirty="0" smtClean="0">
                <a:latin typeface="Calibri" pitchFamily="34" charset="0"/>
                <a:cs typeface="Calibri" pitchFamily="34" charset="0"/>
              </a:rPr>
              <a:t>ste </a:t>
            </a:r>
            <a:r>
              <a:rPr lang="vi-VN" sz="1050" b="1" dirty="0">
                <a:latin typeface="Calibri" pitchFamily="34" charset="0"/>
                <a:cs typeface="Calibri" pitchFamily="34" charset="0"/>
              </a:rPr>
              <a:t>interzisă </a:t>
            </a: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o</a:t>
            </a:r>
            <a:r>
              <a:rPr lang="vi-VN" sz="1050" b="1" dirty="0" smtClean="0">
                <a:latin typeface="Calibri" pitchFamily="34" charset="0"/>
                <a:cs typeface="Calibri" pitchFamily="34" charset="0"/>
              </a:rPr>
              <a:t>rganizarea o</a:t>
            </a:r>
            <a:r>
              <a:rPr lang="en-US" sz="1050" b="1" dirty="0" err="1" smtClean="0">
                <a:latin typeface="+mn-lt"/>
                <a:cs typeface="Calibri" pitchFamily="34" charset="0"/>
              </a:rPr>
              <a:t>ricarui</a:t>
            </a:r>
            <a:r>
              <a:rPr lang="en-US" sz="1050" b="1" dirty="0" smtClean="0">
                <a:latin typeface="+mn-lt"/>
                <a:cs typeface="Calibri" pitchFamily="34" charset="0"/>
              </a:rPr>
              <a:t> </a:t>
            </a:r>
            <a:r>
              <a:rPr lang="en-US" sz="1050" b="1" dirty="0" err="1" smtClean="0">
                <a:latin typeface="+mn-lt"/>
                <a:cs typeface="Calibri" pitchFamily="34" charset="0"/>
              </a:rPr>
              <a:t>episod</a:t>
            </a:r>
            <a:r>
              <a:rPr lang="en-US" sz="1050" b="1" dirty="0" smtClean="0">
                <a:latin typeface="+mn-lt"/>
                <a:cs typeface="Calibri" pitchFamily="34" charset="0"/>
              </a:rPr>
              <a:t> </a:t>
            </a:r>
            <a:r>
              <a:rPr lang="vi-VN" sz="1050" b="1" dirty="0" smtClean="0">
                <a:latin typeface="Calibri" pitchFamily="34" charset="0"/>
                <a:cs typeface="Calibri" pitchFamily="34" charset="0"/>
              </a:rPr>
              <a:t>de divertisment s</a:t>
            </a:r>
            <a:r>
              <a:rPr lang="en-US" sz="1050" b="1" dirty="0" err="1" smtClean="0">
                <a:latin typeface="+mn-lt"/>
                <a:cs typeface="Calibri" pitchFamily="34" charset="0"/>
              </a:rPr>
              <a:t>ubsidiar</a:t>
            </a:r>
            <a:r>
              <a:rPr lang="vi-VN" sz="1050" b="1" dirty="0" smtClean="0">
                <a:latin typeface="+mn-lt"/>
                <a:cs typeface="Calibri" pitchFamily="34" charset="0"/>
              </a:rPr>
              <a:t> </a:t>
            </a:r>
            <a:r>
              <a:rPr lang="vi-VN" sz="1050" b="1" dirty="0">
                <a:latin typeface="Calibri" pitchFamily="34" charset="0"/>
                <a:cs typeface="Calibri" pitchFamily="34" charset="0"/>
              </a:rPr>
              <a:t>unui eveniment </a:t>
            </a:r>
            <a:r>
              <a:rPr lang="vi-VN" sz="1050" b="1" dirty="0" smtClean="0">
                <a:latin typeface="Calibri" pitchFamily="34" charset="0"/>
                <a:cs typeface="Calibri" pitchFamily="34" charset="0"/>
              </a:rPr>
              <a:t>sau</a:t>
            </a:r>
            <a:r>
              <a:rPr lang="ro-RO" sz="105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vi-VN" sz="1050" b="1" dirty="0" smtClean="0">
                <a:latin typeface="Calibri" pitchFamily="34" charset="0"/>
                <a:cs typeface="Calibri" pitchFamily="34" charset="0"/>
              </a:rPr>
              <a:t>sponsorizarea </a:t>
            </a:r>
            <a:r>
              <a:rPr lang="vi-VN" sz="1050" b="1" dirty="0">
                <a:latin typeface="Calibri" pitchFamily="34" charset="0"/>
                <a:cs typeface="Calibri" pitchFamily="34" charset="0"/>
              </a:rPr>
              <a:t>participării la divertisment în timpul unui eveniment organizate de un </a:t>
            </a:r>
            <a:r>
              <a:rPr lang="vi-VN" sz="1050" b="1" dirty="0" smtClean="0">
                <a:latin typeface="Calibri" pitchFamily="34" charset="0"/>
                <a:cs typeface="Calibri" pitchFamily="34" charset="0"/>
              </a:rPr>
              <a:t>terţ. </a:t>
            </a:r>
            <a:endParaRPr lang="en-US" sz="105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723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80B1-5B2D-408E-B4FC-30875BF4790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-1587"/>
            <a:ext cx="8229600" cy="1143000"/>
          </a:xfrm>
        </p:spPr>
        <p:txBody>
          <a:bodyPr/>
          <a:lstStyle/>
          <a:p>
            <a:r>
              <a:rPr lang="ro-RO" dirty="0" smtClean="0"/>
              <a:t>Inedite şi Importante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1493948" y="990600"/>
            <a:ext cx="4541800" cy="22955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o-RO" sz="1400" b="1" dirty="0" smtClean="0"/>
              <a:t>MOSTRE</a:t>
            </a:r>
            <a:endParaRPr lang="en-US" sz="1400" b="1" dirty="0" smtClean="0"/>
          </a:p>
          <a:p>
            <a:pPr>
              <a:buFont typeface="Wingdings" pitchFamily="2" charset="2"/>
              <a:buChar char="Ø"/>
            </a:pPr>
            <a:r>
              <a:rPr lang="ro-RO" sz="1300" dirty="0" smtClean="0"/>
              <a:t>Numărul </a:t>
            </a:r>
            <a:r>
              <a:rPr lang="ro-RO" sz="1300" dirty="0"/>
              <a:t>de mostre acordate pentru fiecare medicament eliberat pe bază de prescripţie medicală este limitat la maxim </a:t>
            </a:r>
            <a:r>
              <a:rPr lang="ro-RO" sz="1300" b="1" dirty="0"/>
              <a:t>4</a:t>
            </a:r>
            <a:r>
              <a:rPr lang="ro-RO" sz="1300" dirty="0"/>
              <a:t> </a:t>
            </a:r>
            <a:r>
              <a:rPr lang="ro-RO" sz="1300" b="1" dirty="0"/>
              <a:t>unităţi</a:t>
            </a:r>
            <a:r>
              <a:rPr lang="ro-RO" sz="1300" dirty="0"/>
              <a:t> din cea mai mică formulare disponibilă pe piaţa locală, pe medic, pe an, timp de </a:t>
            </a:r>
            <a:r>
              <a:rPr lang="ro-RO" sz="1300" b="1" dirty="0"/>
              <a:t>2</a:t>
            </a:r>
            <a:r>
              <a:rPr lang="ro-RO" sz="1300" dirty="0"/>
              <a:t> ani de la primirea primei solicitări pentru produsele lansate după </a:t>
            </a:r>
            <a:br>
              <a:rPr lang="ro-RO" sz="1300" dirty="0"/>
            </a:br>
            <a:r>
              <a:rPr lang="ro-RO" sz="1300" b="1" dirty="0"/>
              <a:t>31 decembrie 2011.</a:t>
            </a:r>
            <a:r>
              <a:rPr lang="ro-RO" sz="1300" dirty="0"/>
              <a:t> </a:t>
            </a:r>
            <a:endParaRPr lang="en-US" sz="1300" dirty="0" smtClean="0"/>
          </a:p>
          <a:p>
            <a:pPr marL="0" indent="0">
              <a:buNone/>
            </a:pPr>
            <a:endParaRPr lang="en-US" sz="800" dirty="0" smtClean="0"/>
          </a:p>
          <a:p>
            <a:pPr>
              <a:buFont typeface="Wingdings" pitchFamily="2" charset="2"/>
              <a:buChar char="Ø"/>
            </a:pPr>
            <a:r>
              <a:rPr lang="ro-RO" sz="1300" dirty="0"/>
              <a:t>Pentru produsele tranzacţionate în baza unei Autorizaţii de Punere pe Piaţă emisă înainte de această dată, </a:t>
            </a:r>
            <a:r>
              <a:rPr lang="en-US" sz="1300" dirty="0"/>
              <a:t>NU</a:t>
            </a:r>
            <a:r>
              <a:rPr lang="ro-RO" sz="1300" dirty="0"/>
              <a:t> pot fi acordate mostre</a:t>
            </a:r>
            <a:r>
              <a:rPr lang="ro-RO" sz="1300" dirty="0" smtClean="0"/>
              <a:t>.</a:t>
            </a:r>
            <a:endParaRPr lang="en-US" sz="1300" dirty="0"/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2952750" y="3638552"/>
            <a:ext cx="5924550" cy="3086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0"/>
              </a:spcBef>
              <a:buNone/>
            </a:pPr>
            <a:r>
              <a:rPr lang="ro-RO" sz="1400" b="1" dirty="0"/>
              <a:t>Studii non-intervenţionale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Char char="Ø"/>
            </a:pPr>
            <a:r>
              <a:rPr lang="ro-RO" sz="1300" dirty="0" smtClean="0"/>
              <a:t>sunt, prin definiţie, de natură necomparativă, neexperimentală şi neintervenţională</a:t>
            </a:r>
          </a:p>
          <a:p>
            <a:pPr marL="0" indent="0" eaLnBrk="1" hangingPunct="1">
              <a:spcBef>
                <a:spcPts val="0"/>
              </a:spcBef>
              <a:buNone/>
            </a:pPr>
            <a:endParaRPr lang="ro-RO" sz="500" dirty="0" smtClean="0"/>
          </a:p>
          <a:p>
            <a:pPr eaLnBrk="1" hangingPunct="1">
              <a:spcBef>
                <a:spcPts val="0"/>
              </a:spcBef>
              <a:buFont typeface="Wingdings" pitchFamily="2" charset="2"/>
              <a:buChar char="Ø"/>
            </a:pPr>
            <a:r>
              <a:rPr lang="ro-RO" sz="1300" dirty="0" smtClean="0"/>
              <a:t>nu sunt menite să crească numărul de prescripţii, ci doar să genereze informaţii adiţionale asupra eficacităţii şi siguranţei pentru o populaţie de pacienţi reali în practica de zi cu zi</a:t>
            </a:r>
          </a:p>
          <a:p>
            <a:pPr marL="0" indent="0" eaLnBrk="1" hangingPunct="1">
              <a:spcBef>
                <a:spcPts val="0"/>
              </a:spcBef>
              <a:buNone/>
            </a:pPr>
            <a:endParaRPr lang="ro-RO" sz="500" dirty="0" smtClean="0"/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o-RO" sz="1300" dirty="0" smtClean="0"/>
              <a:t>trebuie efectuate în conformitate cu legislaţia în vigoare</a:t>
            </a:r>
            <a:r>
              <a:rPr lang="en-US" sz="1300" dirty="0" smtClean="0"/>
              <a:t> </a:t>
            </a:r>
          </a:p>
          <a:p>
            <a:pPr marL="0" indent="0" algn="just" eaLnBrk="1" hangingPunct="1">
              <a:lnSpc>
                <a:spcPct val="90000"/>
              </a:lnSpc>
              <a:spcBef>
                <a:spcPts val="0"/>
              </a:spcBef>
              <a:buNone/>
            </a:pPr>
            <a:endParaRPr lang="en-US" sz="500" dirty="0" smtClean="0"/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US" sz="1300" dirty="0" smtClean="0"/>
              <a:t>pot </a:t>
            </a:r>
            <a:r>
              <a:rPr lang="en-US" sz="1300" dirty="0"/>
              <a:t>fi </a:t>
            </a:r>
            <a:r>
              <a:rPr lang="en-US" sz="1300" dirty="0" err="1"/>
              <a:t>efectuate</a:t>
            </a:r>
            <a:r>
              <a:rPr lang="en-US" sz="1300" dirty="0"/>
              <a:t> </a:t>
            </a:r>
            <a:r>
              <a:rPr lang="en-US" sz="1300" dirty="0" err="1"/>
              <a:t>numai</a:t>
            </a:r>
            <a:r>
              <a:rPr lang="en-US" sz="1300" dirty="0"/>
              <a:t> </a:t>
            </a:r>
            <a:r>
              <a:rPr lang="en-US" sz="1300" dirty="0" err="1"/>
              <a:t>pentru</a:t>
            </a:r>
            <a:r>
              <a:rPr lang="en-US" sz="1300" dirty="0"/>
              <a:t> o </a:t>
            </a:r>
            <a:r>
              <a:rPr lang="en-US" sz="1300" dirty="0" err="1"/>
              <a:t>perioadă</a:t>
            </a:r>
            <a:r>
              <a:rPr lang="en-US" sz="1300" dirty="0"/>
              <a:t> de </a:t>
            </a:r>
            <a:r>
              <a:rPr lang="en-US" sz="1300" dirty="0" err="1"/>
              <a:t>timp</a:t>
            </a:r>
            <a:r>
              <a:rPr lang="en-US" sz="1300" dirty="0"/>
              <a:t> </a:t>
            </a:r>
            <a:r>
              <a:rPr lang="en-US" sz="1300" dirty="0" err="1" smtClean="0"/>
              <a:t>limitată</a:t>
            </a:r>
            <a:endParaRPr lang="en-US" sz="1300" dirty="0" smtClean="0"/>
          </a:p>
          <a:p>
            <a:pPr marL="0" indent="0" algn="just" eaLnBrk="1" hangingPunct="1">
              <a:lnSpc>
                <a:spcPct val="90000"/>
              </a:lnSpc>
              <a:spcBef>
                <a:spcPts val="0"/>
              </a:spcBef>
              <a:buNone/>
            </a:pPr>
            <a:endParaRPr lang="ro-RO" sz="500" dirty="0" smtClean="0"/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US" sz="1300" dirty="0" smtClean="0"/>
              <a:t>nu </a:t>
            </a:r>
            <a:r>
              <a:rPr lang="en-US" sz="1300" dirty="0" err="1" smtClean="0"/>
              <a:t>sunt</a:t>
            </a:r>
            <a:r>
              <a:rPr lang="en-US" sz="1300" dirty="0" smtClean="0"/>
              <a:t> </a:t>
            </a:r>
            <a:r>
              <a:rPr lang="en-US" sz="1300" dirty="0" err="1" smtClean="0"/>
              <a:t>permise</a:t>
            </a:r>
            <a:r>
              <a:rPr lang="ro-RO" sz="1300" dirty="0"/>
              <a:t> </a:t>
            </a:r>
            <a:r>
              <a:rPr lang="en-US" sz="1300" dirty="0" err="1" smtClean="0"/>
              <a:t>reînnoiri</a:t>
            </a:r>
            <a:r>
              <a:rPr lang="en-US" sz="1300" dirty="0" smtClean="0"/>
              <a:t> </a:t>
            </a:r>
            <a:r>
              <a:rPr lang="en-US" sz="1300" dirty="0" err="1" smtClean="0"/>
              <a:t>succesive</a:t>
            </a:r>
            <a:r>
              <a:rPr lang="ro-RO" sz="1300" dirty="0" smtClean="0"/>
              <a:t>, având acelaşi obiectiv şi</a:t>
            </a:r>
            <a:r>
              <a:rPr lang="en-US" sz="1300" dirty="0" smtClean="0"/>
              <a:t> cu </a:t>
            </a:r>
            <a:r>
              <a:rPr lang="en-US" sz="1300" dirty="0" err="1" smtClean="0"/>
              <a:t>aceiaşi</a:t>
            </a:r>
            <a:r>
              <a:rPr lang="en-US" sz="1300" dirty="0" smtClean="0"/>
              <a:t> </a:t>
            </a:r>
            <a:r>
              <a:rPr lang="ro-RO" sz="1300" dirty="0" smtClean="0"/>
              <a:t>investigatori</a:t>
            </a:r>
          </a:p>
          <a:p>
            <a:pPr marL="0" indent="0" algn="just" eaLnBrk="1" hangingPunct="1">
              <a:lnSpc>
                <a:spcPct val="90000"/>
              </a:lnSpc>
              <a:spcBef>
                <a:spcPts val="0"/>
              </a:spcBef>
              <a:buNone/>
            </a:pPr>
            <a:endParaRPr lang="ro-RO" sz="500" dirty="0" smtClean="0"/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o-RO" sz="1300" dirty="0"/>
              <a:t>trebuie să genereze r</a:t>
            </a:r>
            <a:r>
              <a:rPr lang="en-US" sz="1300" dirty="0" err="1"/>
              <a:t>ezultate</a:t>
            </a:r>
            <a:r>
              <a:rPr lang="en-US" sz="1300" dirty="0"/>
              <a:t> </a:t>
            </a:r>
            <a:r>
              <a:rPr lang="en-US" sz="1300" dirty="0" err="1"/>
              <a:t>ştiinţifice</a:t>
            </a:r>
            <a:r>
              <a:rPr lang="en-US" sz="1300" dirty="0"/>
              <a:t> </a:t>
            </a:r>
            <a:r>
              <a:rPr lang="en-US" sz="1300" dirty="0" err="1"/>
              <a:t>identifica</a:t>
            </a:r>
            <a:r>
              <a:rPr lang="ro-RO" sz="1300" dirty="0"/>
              <a:t>bile</a:t>
            </a:r>
            <a:r>
              <a:rPr lang="en-US" sz="1300" dirty="0"/>
              <a:t> </a:t>
            </a:r>
            <a:r>
              <a:rPr lang="en-US" sz="1300" dirty="0" err="1"/>
              <a:t>prin</a:t>
            </a:r>
            <a:r>
              <a:rPr lang="ro-RO" sz="1300" dirty="0"/>
              <a:t>: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US" sz="1300" dirty="0" err="1"/>
              <a:t>publicare</a:t>
            </a:r>
            <a:r>
              <a:rPr lang="en-US" sz="1300" dirty="0"/>
              <a:t> </a:t>
            </a:r>
            <a:endParaRPr lang="ro-RO" sz="1300" dirty="0"/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US" sz="1300" dirty="0" err="1"/>
              <a:t>documentarea</a:t>
            </a:r>
            <a:r>
              <a:rPr lang="en-US" sz="1300" dirty="0"/>
              <a:t> de date </a:t>
            </a:r>
            <a:r>
              <a:rPr lang="ro-RO" sz="1300" dirty="0"/>
              <a:t>suplimentare</a:t>
            </a:r>
            <a:r>
              <a:rPr lang="en-US" sz="1300" dirty="0"/>
              <a:t> cu </a:t>
            </a:r>
            <a:r>
              <a:rPr lang="en-US" sz="1300" dirty="0" err="1"/>
              <a:t>privire</a:t>
            </a:r>
            <a:r>
              <a:rPr lang="en-US" sz="1300" dirty="0"/>
              <a:t> la </a:t>
            </a:r>
            <a:r>
              <a:rPr lang="en-US" sz="1300" dirty="0" err="1"/>
              <a:t>profilul</a:t>
            </a:r>
            <a:r>
              <a:rPr lang="en-US" sz="1300" dirty="0"/>
              <a:t> de </a:t>
            </a:r>
            <a:r>
              <a:rPr lang="en-US" sz="1300" dirty="0" err="1"/>
              <a:t>siguranţă</a:t>
            </a:r>
            <a:endParaRPr lang="ro-RO" sz="1300" dirty="0"/>
          </a:p>
          <a:p>
            <a:pPr eaLnBrk="1" hangingPunct="1">
              <a:spcBef>
                <a:spcPts val="0"/>
              </a:spcBef>
              <a:buFont typeface="Wingdings" pitchFamily="2" charset="2"/>
              <a:buChar char="Ø"/>
            </a:pPr>
            <a:endParaRPr lang="ro-RO" sz="1300" dirty="0" smtClean="0"/>
          </a:p>
        </p:txBody>
      </p:sp>
    </p:spTree>
    <p:extLst>
      <p:ext uri="{BB962C8B-B14F-4D97-AF65-F5344CB8AC3E}">
        <p14:creationId xmlns:p14="http://schemas.microsoft.com/office/powerpoint/2010/main" val="2406403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80B1-5B2D-408E-B4FC-30875BF4790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-1587"/>
            <a:ext cx="8229600" cy="1143000"/>
          </a:xfrm>
        </p:spPr>
        <p:txBody>
          <a:bodyPr/>
          <a:lstStyle/>
          <a:p>
            <a:r>
              <a:rPr lang="ro-RO" dirty="0" smtClean="0"/>
              <a:t>Inedite şi Importante</a:t>
            </a:r>
            <a:endParaRPr lang="en-US" dirty="0"/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2876550" y="3775079"/>
            <a:ext cx="5924550" cy="2778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0"/>
              </a:spcBef>
              <a:buNone/>
            </a:pPr>
            <a:r>
              <a:rPr lang="ro-RO" sz="1400" b="1" dirty="0" smtClean="0"/>
              <a:t>Utilizarea serviciilor </a:t>
            </a:r>
            <a:r>
              <a:rPr lang="ro-RO" sz="1100" dirty="0" smtClean="0"/>
              <a:t>(prelegeri, consultare, cursuri educative şi/sau consiliere)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vi-VN" sz="1300" dirty="0" smtClean="0">
                <a:latin typeface="Calibri" pitchFamily="34" charset="0"/>
                <a:cs typeface="Calibri" pitchFamily="34" charset="0"/>
              </a:rPr>
              <a:t>a</a:t>
            </a:r>
            <a:r>
              <a:rPr lang="vi-VN" sz="1300" dirty="0">
                <a:latin typeface="Calibri" pitchFamily="34" charset="0"/>
                <a:cs typeface="Calibri" pitchFamily="34" charset="0"/>
              </a:rPr>
              <a:t>)	</a:t>
            </a:r>
            <a:r>
              <a:rPr lang="ro-RO" sz="1300" dirty="0" smtClean="0">
                <a:latin typeface="Calibri" pitchFamily="34" charset="0"/>
                <a:cs typeface="Calibri" pitchFamily="34" charset="0"/>
              </a:rPr>
              <a:t>În baza </a:t>
            </a:r>
            <a:r>
              <a:rPr lang="vi-VN" sz="1300" dirty="0" smtClean="0">
                <a:latin typeface="Calibri" pitchFamily="34" charset="0"/>
                <a:cs typeface="Calibri" pitchFamily="34" charset="0"/>
              </a:rPr>
              <a:t>un</a:t>
            </a:r>
            <a:r>
              <a:rPr lang="ro-RO" sz="1300" dirty="0" smtClean="0">
                <a:latin typeface="Calibri" pitchFamily="34" charset="0"/>
                <a:cs typeface="Calibri" pitchFamily="34" charset="0"/>
              </a:rPr>
              <a:t>ui</a:t>
            </a:r>
            <a:r>
              <a:rPr lang="vi-VN" sz="13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vi-VN" sz="1300" dirty="0">
                <a:latin typeface="Calibri" pitchFamily="34" charset="0"/>
                <a:cs typeface="Calibri" pitchFamily="34" charset="0"/>
              </a:rPr>
              <a:t>contract sau un acord </a:t>
            </a:r>
            <a:r>
              <a:rPr lang="vi-VN" sz="1300" dirty="0" smtClean="0">
                <a:latin typeface="Calibri" pitchFamily="34" charset="0"/>
                <a:cs typeface="Calibri" pitchFamily="34" charset="0"/>
              </a:rPr>
              <a:t>scris; </a:t>
            </a:r>
            <a:endParaRPr lang="vi-VN" sz="1300" dirty="0">
              <a:latin typeface="Calibri" pitchFamily="34" charset="0"/>
              <a:cs typeface="Calibri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vi-VN" sz="1300" dirty="0">
                <a:latin typeface="Calibri" pitchFamily="34" charset="0"/>
                <a:cs typeface="Calibri" pitchFamily="34" charset="0"/>
              </a:rPr>
              <a:t>b)	</a:t>
            </a:r>
            <a:r>
              <a:rPr lang="ro-RO" sz="1300" dirty="0">
                <a:latin typeface="Calibri" pitchFamily="34" charset="0"/>
                <a:cs typeface="Calibri" pitchFamily="34" charset="0"/>
              </a:rPr>
              <a:t>N</a:t>
            </a:r>
            <a:r>
              <a:rPr lang="vi-VN" sz="1300" dirty="0" smtClean="0">
                <a:latin typeface="Calibri" pitchFamily="34" charset="0"/>
                <a:cs typeface="Calibri" pitchFamily="34" charset="0"/>
              </a:rPr>
              <a:t>evoie </a:t>
            </a:r>
            <a:r>
              <a:rPr lang="vi-VN" sz="1300" dirty="0">
                <a:latin typeface="Calibri" pitchFamily="34" charset="0"/>
                <a:cs typeface="Calibri" pitchFamily="34" charset="0"/>
              </a:rPr>
              <a:t>legitimă pentru serviciile respective </a:t>
            </a:r>
            <a:r>
              <a:rPr lang="vi-VN" sz="1300" dirty="0" smtClean="0">
                <a:latin typeface="Calibri" pitchFamily="34" charset="0"/>
                <a:cs typeface="Calibri" pitchFamily="34" charset="0"/>
              </a:rPr>
              <a:t>clar </a:t>
            </a:r>
            <a:r>
              <a:rPr lang="vi-VN" sz="1300" dirty="0">
                <a:latin typeface="Calibri" pitchFamily="34" charset="0"/>
                <a:cs typeface="Calibri" pitchFamily="34" charset="0"/>
              </a:rPr>
              <a:t>identificată înainte de solicitarea serviciilor şi de încheierea </a:t>
            </a:r>
            <a:r>
              <a:rPr lang="vi-VN" sz="1300" dirty="0" smtClean="0">
                <a:latin typeface="Calibri" pitchFamily="34" charset="0"/>
                <a:cs typeface="Calibri" pitchFamily="34" charset="0"/>
              </a:rPr>
              <a:t>acordurilor; </a:t>
            </a:r>
            <a:endParaRPr lang="vi-VN" sz="1300" dirty="0">
              <a:latin typeface="Calibri" pitchFamily="34" charset="0"/>
              <a:cs typeface="Calibri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vi-VN" sz="1300" dirty="0">
                <a:latin typeface="Calibri" pitchFamily="34" charset="0"/>
                <a:cs typeface="Calibri" pitchFamily="34" charset="0"/>
              </a:rPr>
              <a:t>c)	</a:t>
            </a:r>
            <a:r>
              <a:rPr lang="ro-RO" sz="1300" dirty="0" smtClean="0">
                <a:latin typeface="Calibri" pitchFamily="34" charset="0"/>
                <a:cs typeface="Calibri" pitchFamily="34" charset="0"/>
              </a:rPr>
              <a:t>C</a:t>
            </a:r>
            <a:r>
              <a:rPr lang="vi-VN" sz="1300" dirty="0" smtClean="0">
                <a:latin typeface="Calibri" pitchFamily="34" charset="0"/>
                <a:cs typeface="Calibri" pitchFamily="34" charset="0"/>
              </a:rPr>
              <a:t>onsultanţi</a:t>
            </a:r>
            <a:r>
              <a:rPr lang="ro-RO" sz="1300" dirty="0" smtClean="0">
                <a:latin typeface="Calibri" pitchFamily="34" charset="0"/>
                <a:cs typeface="Calibri" pitchFamily="34" charset="0"/>
              </a:rPr>
              <a:t>i </a:t>
            </a:r>
            <a:r>
              <a:rPr lang="vi-VN" sz="1300" dirty="0" smtClean="0">
                <a:latin typeface="Calibri" pitchFamily="34" charset="0"/>
                <a:cs typeface="Calibri" pitchFamily="34" charset="0"/>
              </a:rPr>
              <a:t>selecta</a:t>
            </a:r>
            <a:r>
              <a:rPr lang="ro-RO" sz="1300" dirty="0" smtClean="0">
                <a:latin typeface="Calibri" pitchFamily="34" charset="0"/>
                <a:cs typeface="Calibri" pitchFamily="34" charset="0"/>
              </a:rPr>
              <a:t>ţi</a:t>
            </a:r>
            <a:r>
              <a:rPr lang="vi-VN" sz="13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o-RO" sz="1300" dirty="0" smtClean="0">
                <a:latin typeface="Calibri" pitchFamily="34" charset="0"/>
                <a:cs typeface="Calibri" pitchFamily="34" charset="0"/>
              </a:rPr>
              <a:t>în baza unor criteii de</a:t>
            </a:r>
            <a:r>
              <a:rPr lang="vi-VN" sz="13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o-RO" sz="1300" dirty="0" smtClean="0">
                <a:latin typeface="Calibri" pitchFamily="34" charset="0"/>
                <a:cs typeface="Calibri" pitchFamily="34" charset="0"/>
              </a:rPr>
              <a:t>către </a:t>
            </a:r>
            <a:r>
              <a:rPr lang="vi-VN" sz="1300" dirty="0" smtClean="0">
                <a:latin typeface="Calibri" pitchFamily="34" charset="0"/>
                <a:cs typeface="Calibri" pitchFamily="34" charset="0"/>
              </a:rPr>
              <a:t>persoanele </a:t>
            </a:r>
            <a:r>
              <a:rPr lang="vi-VN" sz="1300" dirty="0">
                <a:latin typeface="Calibri" pitchFamily="34" charset="0"/>
                <a:cs typeface="Calibri" pitchFamily="34" charset="0"/>
              </a:rPr>
              <a:t>responsabile pentru selectarea consultanţilor </a:t>
            </a:r>
            <a:r>
              <a:rPr lang="ro-RO" sz="1300" dirty="0" smtClean="0">
                <a:latin typeface="Calibri" pitchFamily="34" charset="0"/>
                <a:cs typeface="Calibri" pitchFamily="34" charset="0"/>
              </a:rPr>
              <a:t>c</a:t>
            </a:r>
            <a:r>
              <a:rPr lang="vi-VN" sz="1300" dirty="0" smtClean="0">
                <a:latin typeface="Calibri" pitchFamily="34" charset="0"/>
                <a:cs typeface="Calibri" pitchFamily="34" charset="0"/>
              </a:rPr>
              <a:t>u </a:t>
            </a:r>
            <a:r>
              <a:rPr lang="vi-VN" sz="1300" dirty="0">
                <a:latin typeface="Calibri" pitchFamily="34" charset="0"/>
                <a:cs typeface="Calibri" pitchFamily="34" charset="0"/>
              </a:rPr>
              <a:t>expertiza </a:t>
            </a:r>
            <a:r>
              <a:rPr lang="vi-VN" sz="1300" dirty="0" smtClean="0">
                <a:latin typeface="Calibri" pitchFamily="34" charset="0"/>
                <a:cs typeface="Calibri" pitchFamily="34" charset="0"/>
              </a:rPr>
              <a:t>necesară; </a:t>
            </a:r>
            <a:endParaRPr lang="vi-VN" sz="1300" dirty="0">
              <a:latin typeface="Calibri" pitchFamily="34" charset="0"/>
              <a:cs typeface="Calibri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vi-VN" sz="1300" dirty="0">
                <a:latin typeface="Calibri" pitchFamily="34" charset="0"/>
                <a:cs typeface="Calibri" pitchFamily="34" charset="0"/>
              </a:rPr>
              <a:t>d)	</a:t>
            </a:r>
            <a:r>
              <a:rPr lang="ro-RO" sz="1300" dirty="0" smtClean="0">
                <a:latin typeface="Calibri" pitchFamily="34" charset="0"/>
                <a:cs typeface="Calibri" pitchFamily="34" charset="0"/>
              </a:rPr>
              <a:t>N</a:t>
            </a:r>
            <a:r>
              <a:rPr lang="vi-VN" sz="1300" dirty="0" smtClean="0">
                <a:latin typeface="Calibri" pitchFamily="34" charset="0"/>
                <a:cs typeface="Calibri" pitchFamily="34" charset="0"/>
              </a:rPr>
              <a:t>umărul </a:t>
            </a:r>
            <a:r>
              <a:rPr lang="vi-VN" sz="1300" dirty="0">
                <a:latin typeface="Calibri" pitchFamily="34" charset="0"/>
                <a:cs typeface="Calibri" pitchFamily="34" charset="0"/>
              </a:rPr>
              <a:t>profesioniştilor din domeniul sanitar implicaţi/angajaţi </a:t>
            </a:r>
            <a:r>
              <a:rPr lang="ro-RO" sz="1300" dirty="0" smtClean="0">
                <a:latin typeface="Calibri" pitchFamily="34" charset="0"/>
                <a:cs typeface="Calibri" pitchFamily="34" charset="0"/>
              </a:rPr>
              <a:t>este </a:t>
            </a:r>
            <a:r>
              <a:rPr lang="vi-VN" sz="1300" dirty="0" smtClean="0">
                <a:latin typeface="Calibri" pitchFamily="34" charset="0"/>
                <a:cs typeface="Calibri" pitchFamily="34" charset="0"/>
              </a:rPr>
              <a:t>rezonabil </a:t>
            </a:r>
            <a:r>
              <a:rPr lang="vi-VN" sz="1300" dirty="0">
                <a:latin typeface="Calibri" pitchFamily="34" charset="0"/>
                <a:cs typeface="Calibri" pitchFamily="34" charset="0"/>
              </a:rPr>
              <a:t>pentru a îndeplini nevoia identificată;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vi-VN" sz="1300" dirty="0">
                <a:latin typeface="Calibri" pitchFamily="34" charset="0"/>
                <a:cs typeface="Calibri" pitchFamily="34" charset="0"/>
              </a:rPr>
              <a:t>e)	</a:t>
            </a:r>
            <a:r>
              <a:rPr lang="ro-RO" sz="1300" dirty="0" smtClean="0">
                <a:latin typeface="Calibri" pitchFamily="34" charset="0"/>
                <a:cs typeface="Calibri" pitchFamily="34" charset="0"/>
              </a:rPr>
              <a:t>A</a:t>
            </a:r>
            <a:r>
              <a:rPr lang="vi-VN" sz="1300" dirty="0" smtClean="0">
                <a:latin typeface="Calibri" pitchFamily="34" charset="0"/>
                <a:cs typeface="Calibri" pitchFamily="34" charset="0"/>
              </a:rPr>
              <a:t>ngajarea </a:t>
            </a:r>
            <a:r>
              <a:rPr lang="vi-VN" sz="1300" dirty="0">
                <a:latin typeface="Calibri" pitchFamily="34" charset="0"/>
                <a:cs typeface="Calibri" pitchFamily="34" charset="0"/>
              </a:rPr>
              <a:t>profesionistului din domeniul sanitar pentru a presta serviciul relevant nu este un îndemn pentru a recomanda, a prescrie, a achiziţiona, a distribui, a vinde sau a administra un produs medicamentos; şi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ro-RO" sz="1300" dirty="0" smtClean="0">
                <a:latin typeface="Calibri" pitchFamily="34" charset="0"/>
                <a:cs typeface="Calibri" pitchFamily="34" charset="0"/>
              </a:rPr>
              <a:t>f</a:t>
            </a:r>
            <a:r>
              <a:rPr lang="vi-VN" sz="1300" dirty="0" smtClean="0">
                <a:latin typeface="Calibri" pitchFamily="34" charset="0"/>
                <a:cs typeface="Calibri" pitchFamily="34" charset="0"/>
              </a:rPr>
              <a:t>)</a:t>
            </a:r>
            <a:r>
              <a:rPr lang="vi-VN" sz="1300" dirty="0">
                <a:latin typeface="Calibri" pitchFamily="34" charset="0"/>
                <a:cs typeface="Calibri" pitchFamily="34" charset="0"/>
              </a:rPr>
              <a:t>	</a:t>
            </a:r>
            <a:r>
              <a:rPr lang="ro-RO" sz="1300" dirty="0" smtClean="0">
                <a:latin typeface="Calibri" pitchFamily="34" charset="0"/>
                <a:cs typeface="Calibri" pitchFamily="34" charset="0"/>
              </a:rPr>
              <a:t>C</a:t>
            </a:r>
            <a:r>
              <a:rPr lang="vi-VN" sz="1300" dirty="0" smtClean="0">
                <a:latin typeface="Calibri" pitchFamily="34" charset="0"/>
                <a:cs typeface="Calibri" pitchFamily="34" charset="0"/>
              </a:rPr>
              <a:t>ompensarea </a:t>
            </a:r>
            <a:r>
              <a:rPr lang="vi-VN" sz="1300" dirty="0">
                <a:latin typeface="Calibri" pitchFamily="34" charset="0"/>
                <a:cs typeface="Calibri" pitchFamily="34" charset="0"/>
              </a:rPr>
              <a:t>pentru servicii este rezonabilă şi reflectă valoarea corectă de piaţă a serviciilor prestate; 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Char char="Ø"/>
            </a:pPr>
            <a:endParaRPr lang="ro-RO" sz="13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1323974" y="1122363"/>
            <a:ext cx="755332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sz="1400" b="1" dirty="0" smtClean="0"/>
              <a:t>Sponsorizările/Donaţiile către </a:t>
            </a:r>
            <a:r>
              <a:rPr lang="ro-RO" sz="1400" b="1" dirty="0"/>
              <a:t>instituţii </a:t>
            </a:r>
            <a:r>
              <a:rPr lang="ro-RO" sz="1400" b="1" dirty="0" smtClean="0"/>
              <a:t>publice de îngrijire a sănătăţii, </a:t>
            </a:r>
            <a:r>
              <a:rPr lang="ro-RO" sz="1400" b="1" dirty="0"/>
              <a:t>organizaţii sau asociaţii </a:t>
            </a:r>
            <a:r>
              <a:rPr lang="ro-RO" sz="1200" dirty="0"/>
              <a:t>(</a:t>
            </a:r>
            <a:r>
              <a:rPr lang="ro-RO" sz="1200" dirty="0" smtClean="0"/>
              <a:t>care au atari obiectiv de lucru)</a:t>
            </a:r>
          </a:p>
          <a:p>
            <a:pPr lvl="0"/>
            <a:endParaRPr lang="ro-RO" sz="1200" dirty="0" smtClean="0"/>
          </a:p>
          <a:p>
            <a:pPr marL="171450" lvl="0" indent="-171450">
              <a:buFont typeface="Wingdings" pitchFamily="2" charset="2"/>
              <a:buChar char="v"/>
            </a:pPr>
            <a:r>
              <a:rPr lang="ro-RO" sz="1300" dirty="0" smtClean="0"/>
              <a:t>sunt </a:t>
            </a:r>
            <a:r>
              <a:rPr lang="ro-RO" sz="1300" dirty="0"/>
              <a:t>realizate cu scopul de a sprijini îngrijirea sănătăţii sau cercetarea; </a:t>
            </a:r>
            <a:endParaRPr lang="en-US" sz="1300" dirty="0"/>
          </a:p>
          <a:p>
            <a:pPr marL="171450" lvl="0" indent="-171450">
              <a:buFont typeface="Wingdings" pitchFamily="2" charset="2"/>
              <a:buChar char="v"/>
            </a:pPr>
            <a:r>
              <a:rPr lang="ro-RO" sz="1300" dirty="0"/>
              <a:t> nu constituie un îndemn de a recomanda, prescrie, achiziţiona, distribui, vinde sau administra anumite produse medicamentoase. </a:t>
            </a:r>
            <a:endParaRPr lang="en-US" sz="1300" dirty="0"/>
          </a:p>
          <a:p>
            <a:pPr marL="171450" lvl="0" indent="-171450">
              <a:buFont typeface="Wingdings" pitchFamily="2" charset="2"/>
              <a:buChar char="v"/>
            </a:pPr>
            <a:r>
              <a:rPr lang="ro-RO" sz="1300" dirty="0"/>
              <a:t> se bazează pe solicitarea specifică a instituţiei / organizaţiei </a:t>
            </a:r>
            <a:r>
              <a:rPr lang="ro-RO" sz="1300" dirty="0" smtClean="0"/>
              <a:t>respective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ro-RO" sz="1300" dirty="0"/>
              <a:t>trebuie să fie direct legat de activităţile medicale şi în beneficiul direct sau indirect </a:t>
            </a:r>
            <a:r>
              <a:rPr lang="ro-RO" sz="1300" dirty="0" smtClean="0"/>
              <a:t>pacientului</a:t>
            </a:r>
            <a:endParaRPr lang="ro-RO" sz="1300" dirty="0"/>
          </a:p>
          <a:p>
            <a:pPr marL="171450" indent="-171450">
              <a:buFont typeface="Wingdings" pitchFamily="2" charset="2"/>
              <a:buChar char="v"/>
            </a:pPr>
            <a:r>
              <a:rPr lang="ro-RO" sz="1300" dirty="0"/>
              <a:t>s</a:t>
            </a:r>
            <a:r>
              <a:rPr lang="ro-RO" sz="1300" dirty="0" smtClean="0"/>
              <a:t>unt notificate către </a:t>
            </a:r>
            <a:r>
              <a:rPr lang="ro-RO" sz="1300" dirty="0"/>
              <a:t>Grupul de lucru pentru un mediu etic </a:t>
            </a:r>
            <a:endParaRPr lang="en-US" sz="1300" dirty="0"/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896403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80B1-5B2D-408E-B4FC-30875BF4790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-1587"/>
            <a:ext cx="8229600" cy="1143000"/>
          </a:xfrm>
        </p:spPr>
        <p:txBody>
          <a:bodyPr/>
          <a:lstStyle/>
          <a:p>
            <a:r>
              <a:rPr lang="ro-RO" dirty="0" smtClean="0"/>
              <a:t>Inedite şi Importante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52889" y="3560763"/>
            <a:ext cx="6924411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300" b="1" i="1" dirty="0" smtClean="0"/>
              <a:t>Companiile membre ARPIM se angajează să menţină  în colaborarea cu organizaţiile de pacienţi î</a:t>
            </a:r>
            <a:r>
              <a:rPr lang="en-GB" sz="1300" b="1" i="1" dirty="0" err="1" smtClean="0"/>
              <a:t>nalte</a:t>
            </a:r>
            <a:r>
              <a:rPr lang="en-GB" sz="1300" b="1" i="1" dirty="0" smtClean="0"/>
              <a:t> </a:t>
            </a:r>
            <a:r>
              <a:rPr lang="en-GB" sz="1300" b="1" i="1" dirty="0"/>
              <a:t>standard </a:t>
            </a:r>
            <a:r>
              <a:rPr lang="en-GB" sz="1300" b="1" i="1" dirty="0" err="1" smtClean="0"/>
              <a:t>etice</a:t>
            </a:r>
            <a:r>
              <a:rPr lang="ro-RO" sz="1300" b="1" i="1" dirty="0"/>
              <a:t>!</a:t>
            </a:r>
            <a:endParaRPr lang="en-US" sz="1300" b="1" i="1" dirty="0"/>
          </a:p>
          <a:p>
            <a:pPr marL="285750" lvl="0" indent="-285750">
              <a:buFont typeface="Wingdings" pitchFamily="2" charset="2"/>
              <a:buChar char="ü"/>
            </a:pPr>
            <a:r>
              <a:rPr lang="en-GB" sz="1300" dirty="0" err="1" smtClean="0"/>
              <a:t>asigur</a:t>
            </a:r>
            <a:r>
              <a:rPr lang="ro-RO" sz="1300" dirty="0" smtClean="0"/>
              <a:t>area</a:t>
            </a:r>
            <a:r>
              <a:rPr lang="en-GB" sz="1300" dirty="0" smtClean="0"/>
              <a:t> </a:t>
            </a:r>
            <a:r>
              <a:rPr lang="en-GB" sz="1300" dirty="0" err="1" smtClean="0"/>
              <a:t>independenţ</a:t>
            </a:r>
            <a:r>
              <a:rPr lang="ro-RO" sz="1300" dirty="0" smtClean="0"/>
              <a:t>ei</a:t>
            </a:r>
            <a:r>
              <a:rPr lang="en-GB" sz="1300" dirty="0" smtClean="0"/>
              <a:t> </a:t>
            </a:r>
            <a:r>
              <a:rPr lang="en-GB" sz="1300" dirty="0" err="1"/>
              <a:t>organizaţiilor</a:t>
            </a:r>
            <a:r>
              <a:rPr lang="en-GB" sz="1300" dirty="0"/>
              <a:t> de </a:t>
            </a:r>
            <a:r>
              <a:rPr lang="en-GB" sz="1300" dirty="0" err="1"/>
              <a:t>pacienţi</a:t>
            </a:r>
            <a:r>
              <a:rPr lang="en-GB" sz="1300" dirty="0"/>
              <a:t>, din </a:t>
            </a:r>
            <a:r>
              <a:rPr lang="en-GB" sz="1300" dirty="0" err="1"/>
              <a:t>punct</a:t>
            </a:r>
            <a:r>
              <a:rPr lang="en-GB" sz="1300" dirty="0"/>
              <a:t> de </a:t>
            </a:r>
            <a:r>
              <a:rPr lang="en-GB" sz="1300" dirty="0" err="1"/>
              <a:t>vedere</a:t>
            </a:r>
            <a:r>
              <a:rPr lang="en-GB" sz="1300" dirty="0"/>
              <a:t> al </a:t>
            </a:r>
            <a:r>
              <a:rPr lang="en-GB" sz="1300" dirty="0" err="1"/>
              <a:t>opţiunilor</a:t>
            </a:r>
            <a:r>
              <a:rPr lang="en-GB" sz="1300" dirty="0"/>
              <a:t> </a:t>
            </a:r>
            <a:r>
              <a:rPr lang="en-GB" sz="1300" dirty="0" err="1"/>
              <a:t>politice</a:t>
            </a:r>
            <a:r>
              <a:rPr lang="en-GB" sz="1300" dirty="0"/>
              <a:t>, al </a:t>
            </a:r>
            <a:r>
              <a:rPr lang="en-GB" sz="1300" dirty="0" err="1"/>
              <a:t>strategiei</a:t>
            </a:r>
            <a:r>
              <a:rPr lang="en-GB" sz="1300" dirty="0"/>
              <a:t> </a:t>
            </a:r>
            <a:r>
              <a:rPr lang="en-GB" sz="1300" dirty="0" err="1"/>
              <a:t>şi</a:t>
            </a:r>
            <a:r>
              <a:rPr lang="en-GB" sz="1300" dirty="0"/>
              <a:t> al </a:t>
            </a:r>
            <a:r>
              <a:rPr lang="en-GB" sz="1300" dirty="0" err="1"/>
              <a:t>activităţilor</a:t>
            </a:r>
            <a:r>
              <a:rPr lang="en-GB" sz="1300" dirty="0"/>
              <a:t> </a:t>
            </a:r>
            <a:r>
              <a:rPr lang="en-GB" sz="1300" dirty="0" err="1"/>
              <a:t>acestora</a:t>
            </a:r>
            <a:r>
              <a:rPr lang="en-GB" sz="1300" dirty="0"/>
              <a:t>;</a:t>
            </a:r>
            <a:endParaRPr lang="en-US" sz="1300" dirty="0"/>
          </a:p>
          <a:p>
            <a:pPr marL="285750" lvl="0" indent="-285750">
              <a:buFont typeface="Wingdings" pitchFamily="2" charset="2"/>
              <a:buChar char="ü"/>
            </a:pPr>
            <a:r>
              <a:rPr lang="en-GB" sz="1300" dirty="0" err="1" smtClean="0"/>
              <a:t>parteneriatele</a:t>
            </a:r>
            <a:r>
              <a:rPr lang="en-GB" sz="1300" dirty="0" smtClean="0"/>
              <a:t> </a:t>
            </a:r>
            <a:r>
              <a:rPr lang="en-GB" sz="1300" dirty="0" err="1"/>
              <a:t>dintre</a:t>
            </a:r>
            <a:r>
              <a:rPr lang="en-GB" sz="1300" dirty="0"/>
              <a:t> </a:t>
            </a:r>
            <a:r>
              <a:rPr lang="en-GB" sz="1300" dirty="0" err="1"/>
              <a:t>organizaţiile</a:t>
            </a:r>
            <a:r>
              <a:rPr lang="en-GB" sz="1300" dirty="0"/>
              <a:t> de </a:t>
            </a:r>
            <a:r>
              <a:rPr lang="en-GB" sz="1300" dirty="0" err="1"/>
              <a:t>pacienţi</a:t>
            </a:r>
            <a:r>
              <a:rPr lang="en-GB" sz="1300" dirty="0"/>
              <a:t> </a:t>
            </a:r>
            <a:r>
              <a:rPr lang="en-GB" sz="1300" dirty="0" err="1"/>
              <a:t>şi</a:t>
            </a:r>
            <a:r>
              <a:rPr lang="en-GB" sz="1300" dirty="0"/>
              <a:t> </a:t>
            </a:r>
            <a:r>
              <a:rPr lang="en-GB" sz="1300" dirty="0" err="1"/>
              <a:t>industria</a:t>
            </a:r>
            <a:r>
              <a:rPr lang="en-GB" sz="1300" dirty="0"/>
              <a:t> </a:t>
            </a:r>
            <a:r>
              <a:rPr lang="en-GB" sz="1300" dirty="0" err="1"/>
              <a:t>farmaceutică</a:t>
            </a:r>
            <a:r>
              <a:rPr lang="en-GB" sz="1300" dirty="0"/>
              <a:t> se  </a:t>
            </a:r>
            <a:r>
              <a:rPr lang="en-GB" sz="1300" dirty="0" err="1"/>
              <a:t>bazează</a:t>
            </a:r>
            <a:r>
              <a:rPr lang="en-GB" sz="1300" dirty="0"/>
              <a:t> </a:t>
            </a:r>
            <a:r>
              <a:rPr lang="en-GB" sz="1300" dirty="0" err="1"/>
              <a:t>pe</a:t>
            </a:r>
            <a:r>
              <a:rPr lang="en-GB" sz="1300" dirty="0"/>
              <a:t> respect </a:t>
            </a:r>
            <a:r>
              <a:rPr lang="en-GB" sz="1300" dirty="0" err="1"/>
              <a:t>reciproc</a:t>
            </a:r>
            <a:r>
              <a:rPr lang="en-GB" sz="1300" dirty="0"/>
              <a:t>, </a:t>
            </a:r>
            <a:r>
              <a:rPr lang="en-GB" sz="1300" dirty="0" err="1"/>
              <a:t>opiniile</a:t>
            </a:r>
            <a:r>
              <a:rPr lang="en-GB" sz="1300" dirty="0"/>
              <a:t> </a:t>
            </a:r>
            <a:r>
              <a:rPr lang="en-GB" sz="1300" dirty="0" err="1"/>
              <a:t>şi</a:t>
            </a:r>
            <a:r>
              <a:rPr lang="en-GB" sz="1300" dirty="0"/>
              <a:t> </a:t>
            </a:r>
            <a:r>
              <a:rPr lang="en-GB" sz="1300" dirty="0" err="1"/>
              <a:t>deciziile</a:t>
            </a:r>
            <a:r>
              <a:rPr lang="en-GB" sz="1300" dirty="0"/>
              <a:t> </a:t>
            </a:r>
            <a:r>
              <a:rPr lang="en-GB" sz="1300" dirty="0" err="1"/>
              <a:t>fiecărui</a:t>
            </a:r>
            <a:r>
              <a:rPr lang="en-GB" sz="1300" dirty="0"/>
              <a:t> </a:t>
            </a:r>
            <a:r>
              <a:rPr lang="en-GB" sz="1300" dirty="0" err="1"/>
              <a:t>partener</a:t>
            </a:r>
            <a:r>
              <a:rPr lang="en-GB" sz="1300" dirty="0"/>
              <a:t> </a:t>
            </a:r>
            <a:r>
              <a:rPr lang="en-GB" sz="1300" dirty="0" err="1"/>
              <a:t>având</a:t>
            </a:r>
            <a:r>
              <a:rPr lang="en-GB" sz="1300" dirty="0"/>
              <a:t> </a:t>
            </a:r>
            <a:r>
              <a:rPr lang="en-GB" sz="1300" dirty="0" err="1"/>
              <a:t>valoare</a:t>
            </a:r>
            <a:r>
              <a:rPr lang="en-GB" sz="1300" dirty="0"/>
              <a:t> </a:t>
            </a:r>
            <a:r>
              <a:rPr lang="en-GB" sz="1300" dirty="0" err="1"/>
              <a:t>egală</a:t>
            </a:r>
            <a:r>
              <a:rPr lang="en-GB" sz="1300" dirty="0"/>
              <a:t>;</a:t>
            </a:r>
            <a:endParaRPr lang="en-US" sz="1300" dirty="0"/>
          </a:p>
          <a:p>
            <a:pPr marL="285750" lvl="0" indent="-285750">
              <a:buFont typeface="Wingdings" pitchFamily="2" charset="2"/>
              <a:buChar char="ü"/>
            </a:pPr>
            <a:r>
              <a:rPr lang="en-GB" sz="1300" dirty="0" err="1"/>
              <a:t>Industria</a:t>
            </a:r>
            <a:r>
              <a:rPr lang="en-GB" sz="1300" dirty="0"/>
              <a:t> </a:t>
            </a:r>
            <a:r>
              <a:rPr lang="en-GB" sz="1300" dirty="0" err="1"/>
              <a:t>farmaceutică</a:t>
            </a:r>
            <a:r>
              <a:rPr lang="en-GB" sz="1300" dirty="0"/>
              <a:t> nu </a:t>
            </a:r>
            <a:r>
              <a:rPr lang="en-GB" sz="1300" dirty="0" err="1"/>
              <a:t>va</a:t>
            </a:r>
            <a:r>
              <a:rPr lang="en-GB" sz="1300" dirty="0"/>
              <a:t> </a:t>
            </a:r>
            <a:r>
              <a:rPr lang="en-GB" sz="1300" dirty="0" err="1"/>
              <a:t>solicita</a:t>
            </a:r>
            <a:r>
              <a:rPr lang="en-GB" sz="1300" dirty="0"/>
              <a:t>, </a:t>
            </a:r>
            <a:r>
              <a:rPr lang="en-GB" sz="1300" dirty="0" err="1"/>
              <a:t>iar</a:t>
            </a:r>
            <a:r>
              <a:rPr lang="en-GB" sz="1300" dirty="0"/>
              <a:t> </a:t>
            </a:r>
            <a:r>
              <a:rPr lang="en-GB" sz="1300" dirty="0" err="1"/>
              <a:t>organizaţiile</a:t>
            </a:r>
            <a:r>
              <a:rPr lang="en-GB" sz="1300" dirty="0"/>
              <a:t> de </a:t>
            </a:r>
            <a:r>
              <a:rPr lang="en-GB" sz="1300" dirty="0" err="1"/>
              <a:t>pacienţi</a:t>
            </a:r>
            <a:r>
              <a:rPr lang="en-GB" sz="1300" dirty="0"/>
              <a:t> nu </a:t>
            </a:r>
            <a:r>
              <a:rPr lang="en-GB" sz="1300" dirty="0" err="1"/>
              <a:t>îşi</a:t>
            </a:r>
            <a:r>
              <a:rPr lang="en-GB" sz="1300" dirty="0"/>
              <a:t> </a:t>
            </a:r>
            <a:r>
              <a:rPr lang="en-GB" sz="1300" dirty="0" err="1"/>
              <a:t>vor</a:t>
            </a:r>
            <a:r>
              <a:rPr lang="en-GB" sz="1300" dirty="0"/>
              <a:t> </a:t>
            </a:r>
            <a:r>
              <a:rPr lang="en-GB" sz="1300" dirty="0" err="1"/>
              <a:t>asuma</a:t>
            </a:r>
            <a:r>
              <a:rPr lang="en-GB" sz="1300" dirty="0"/>
              <a:t> </a:t>
            </a:r>
            <a:r>
              <a:rPr lang="en-GB" sz="1300" dirty="0" err="1"/>
              <a:t>promovarea</a:t>
            </a:r>
            <a:r>
              <a:rPr lang="en-GB" sz="1300" dirty="0"/>
              <a:t> </a:t>
            </a:r>
            <a:r>
              <a:rPr lang="en-GB" sz="1300" dirty="0" err="1"/>
              <a:t>unui</a:t>
            </a:r>
            <a:r>
              <a:rPr lang="en-GB" sz="1300" dirty="0"/>
              <a:t> </a:t>
            </a:r>
            <a:r>
              <a:rPr lang="en-GB" sz="1300" dirty="0" err="1"/>
              <a:t>anumit</a:t>
            </a:r>
            <a:r>
              <a:rPr lang="en-GB" sz="1300" dirty="0"/>
              <a:t> medicament care se </a:t>
            </a:r>
            <a:r>
              <a:rPr lang="en-GB" sz="1300" dirty="0" err="1"/>
              <a:t>eliberează</a:t>
            </a:r>
            <a:r>
              <a:rPr lang="en-GB" sz="1300" dirty="0"/>
              <a:t> </a:t>
            </a:r>
            <a:r>
              <a:rPr lang="en-GB" sz="1300" dirty="0" err="1"/>
              <a:t>pe</a:t>
            </a:r>
            <a:r>
              <a:rPr lang="en-GB" sz="1300" dirty="0"/>
              <a:t> </a:t>
            </a:r>
            <a:r>
              <a:rPr lang="en-GB" sz="1300" dirty="0" err="1"/>
              <a:t>bază</a:t>
            </a:r>
            <a:r>
              <a:rPr lang="en-GB" sz="1300" dirty="0"/>
              <a:t> de </a:t>
            </a:r>
            <a:r>
              <a:rPr lang="en-GB" sz="1300" dirty="0" err="1"/>
              <a:t>prescripţie</a:t>
            </a:r>
            <a:r>
              <a:rPr lang="en-GB" sz="1300" dirty="0"/>
              <a:t> </a:t>
            </a:r>
            <a:r>
              <a:rPr lang="en-GB" sz="1300" dirty="0" err="1"/>
              <a:t>medicală</a:t>
            </a:r>
            <a:r>
              <a:rPr lang="en-GB" sz="1300" dirty="0"/>
              <a:t> (</a:t>
            </a:r>
            <a:r>
              <a:rPr lang="en-GB" sz="1300" dirty="0" err="1"/>
              <a:t>denumit</a:t>
            </a:r>
            <a:r>
              <a:rPr lang="en-GB" sz="1300" dirty="0"/>
              <a:t> </a:t>
            </a:r>
            <a:r>
              <a:rPr lang="en-GB" sz="1300" dirty="0" err="1"/>
              <a:t>în</a:t>
            </a:r>
            <a:r>
              <a:rPr lang="en-GB" sz="1300" dirty="0"/>
              <a:t> </a:t>
            </a:r>
            <a:r>
              <a:rPr lang="en-GB" sz="1300" dirty="0" err="1"/>
              <a:t>continuare</a:t>
            </a:r>
            <a:r>
              <a:rPr lang="en-GB" sz="1300" dirty="0"/>
              <a:t> “</a:t>
            </a:r>
            <a:r>
              <a:rPr lang="en-GB" sz="1300" dirty="0" err="1"/>
              <a:t>produs</a:t>
            </a:r>
            <a:r>
              <a:rPr lang="en-GB" sz="1300" dirty="0"/>
              <a:t>/e”);</a:t>
            </a:r>
            <a:endParaRPr lang="en-US" sz="1300" dirty="0"/>
          </a:p>
          <a:p>
            <a:pPr marL="285750" lvl="0" indent="-285750">
              <a:buFont typeface="Wingdings" pitchFamily="2" charset="2"/>
              <a:buChar char="ü"/>
            </a:pPr>
            <a:r>
              <a:rPr lang="en-GB" sz="1300" dirty="0" err="1"/>
              <a:t>Obiectivele</a:t>
            </a:r>
            <a:r>
              <a:rPr lang="en-GB" sz="1300" dirty="0"/>
              <a:t> </a:t>
            </a:r>
            <a:r>
              <a:rPr lang="en-GB" sz="1300" dirty="0" err="1"/>
              <a:t>şi</a:t>
            </a:r>
            <a:r>
              <a:rPr lang="en-GB" sz="1300" dirty="0"/>
              <a:t> </a:t>
            </a:r>
            <a:r>
              <a:rPr lang="en-GB" sz="1300" dirty="0" err="1"/>
              <a:t>domeniul</a:t>
            </a:r>
            <a:r>
              <a:rPr lang="en-GB" sz="1300" dirty="0"/>
              <a:t> </a:t>
            </a:r>
            <a:r>
              <a:rPr lang="en-GB" sz="1300" dirty="0" err="1"/>
              <a:t>oricărui</a:t>
            </a:r>
            <a:r>
              <a:rPr lang="en-GB" sz="1300" dirty="0"/>
              <a:t> </a:t>
            </a:r>
            <a:r>
              <a:rPr lang="en-GB" sz="1300" dirty="0" err="1"/>
              <a:t>parteneriat</a:t>
            </a:r>
            <a:r>
              <a:rPr lang="en-GB" sz="1300" dirty="0"/>
              <a:t> </a:t>
            </a:r>
            <a:r>
              <a:rPr lang="en-GB" sz="1300" dirty="0" err="1"/>
              <a:t>vor</a:t>
            </a:r>
            <a:r>
              <a:rPr lang="en-GB" sz="1300" dirty="0"/>
              <a:t> fi </a:t>
            </a:r>
            <a:r>
              <a:rPr lang="en-GB" sz="1300" dirty="0" err="1"/>
              <a:t>transparente</a:t>
            </a:r>
            <a:r>
              <a:rPr lang="en-GB" sz="1300" dirty="0"/>
              <a:t>. </a:t>
            </a:r>
            <a:endParaRPr lang="ro-RO" sz="1300" dirty="0" smtClean="0"/>
          </a:p>
          <a:p>
            <a:pPr marL="285750" lvl="0" indent="-285750">
              <a:buFont typeface="Wingdings" pitchFamily="2" charset="2"/>
              <a:buChar char="ü"/>
            </a:pPr>
            <a:r>
              <a:rPr lang="en-GB" sz="1300" dirty="0" err="1" smtClean="0"/>
              <a:t>Sprijinul</a:t>
            </a:r>
            <a:r>
              <a:rPr lang="en-GB" sz="1300" dirty="0" smtClean="0"/>
              <a:t> </a:t>
            </a:r>
            <a:r>
              <a:rPr lang="en-GB" sz="1300" dirty="0" err="1"/>
              <a:t>financiar</a:t>
            </a:r>
            <a:r>
              <a:rPr lang="en-GB" sz="1300" dirty="0"/>
              <a:t> </a:t>
            </a:r>
            <a:r>
              <a:rPr lang="en-GB" sz="1300" dirty="0" err="1"/>
              <a:t>şi</a:t>
            </a:r>
            <a:r>
              <a:rPr lang="en-GB" sz="1300" dirty="0"/>
              <a:t> </a:t>
            </a:r>
            <a:r>
              <a:rPr lang="en-GB" sz="1300" dirty="0" err="1"/>
              <a:t>nefinanciar</a:t>
            </a:r>
            <a:r>
              <a:rPr lang="en-GB" sz="1300" dirty="0"/>
              <a:t> </a:t>
            </a:r>
            <a:r>
              <a:rPr lang="en-GB" sz="1300" dirty="0" err="1"/>
              <a:t>acordat</a:t>
            </a:r>
            <a:r>
              <a:rPr lang="en-GB" sz="1300" dirty="0"/>
              <a:t> de </a:t>
            </a:r>
            <a:r>
              <a:rPr lang="en-GB" sz="1300" dirty="0" err="1"/>
              <a:t>industria</a:t>
            </a:r>
            <a:r>
              <a:rPr lang="en-GB" sz="1300" dirty="0"/>
              <a:t> </a:t>
            </a:r>
            <a:r>
              <a:rPr lang="en-GB" sz="1300" dirty="0" err="1"/>
              <a:t>farmaceutică</a:t>
            </a:r>
            <a:r>
              <a:rPr lang="en-GB" sz="1300" dirty="0"/>
              <a:t> </a:t>
            </a:r>
            <a:r>
              <a:rPr lang="en-GB" sz="1300" dirty="0" err="1"/>
              <a:t>va</a:t>
            </a:r>
            <a:r>
              <a:rPr lang="en-GB" sz="1300" dirty="0"/>
              <a:t> fi </a:t>
            </a:r>
            <a:r>
              <a:rPr lang="en-GB" sz="1300" dirty="0" err="1"/>
              <a:t>făcut</a:t>
            </a:r>
            <a:r>
              <a:rPr lang="en-GB" sz="1300" dirty="0"/>
              <a:t> </a:t>
            </a:r>
            <a:r>
              <a:rPr lang="en-GB" sz="1300" dirty="0" err="1"/>
              <a:t>întotdeauna</a:t>
            </a:r>
            <a:r>
              <a:rPr lang="en-GB" sz="1300" dirty="0"/>
              <a:t> </a:t>
            </a:r>
            <a:r>
              <a:rPr lang="en-GB" sz="1300" dirty="0" err="1"/>
              <a:t>cunoscut</a:t>
            </a:r>
            <a:r>
              <a:rPr lang="en-GB" sz="1300" dirty="0"/>
              <a:t> </a:t>
            </a:r>
            <a:r>
              <a:rPr lang="en-GB" sz="1300" dirty="0" err="1"/>
              <a:t>în</a:t>
            </a:r>
            <a:r>
              <a:rPr lang="en-GB" sz="1300" dirty="0"/>
              <a:t> mod </a:t>
            </a:r>
            <a:r>
              <a:rPr lang="en-GB" sz="1300" dirty="0" err="1"/>
              <a:t>clar</a:t>
            </a:r>
            <a:r>
              <a:rPr lang="en-GB" sz="1300" dirty="0"/>
              <a:t>;</a:t>
            </a:r>
            <a:endParaRPr lang="en-US" sz="1300" dirty="0"/>
          </a:p>
          <a:p>
            <a:pPr marL="285750" lvl="0" indent="-285750">
              <a:buFont typeface="Wingdings" pitchFamily="2" charset="2"/>
              <a:buChar char="ü"/>
            </a:pPr>
            <a:r>
              <a:rPr lang="ro-RO" sz="1300" dirty="0"/>
              <a:t>Industria farmaceutică încurajează susţinerea organizaţiilor de pacienţi din surse </a:t>
            </a:r>
            <a:r>
              <a:rPr lang="ro-RO" sz="1300" dirty="0" smtClean="0"/>
              <a:t>multiple</a:t>
            </a:r>
            <a:endParaRPr lang="en-US" sz="1300" dirty="0"/>
          </a:p>
        </p:txBody>
      </p:sp>
      <p:sp>
        <p:nvSpPr>
          <p:cNvPr id="6" name="Rectangle 5"/>
          <p:cNvSpPr/>
          <p:nvPr/>
        </p:nvSpPr>
        <p:spPr>
          <a:xfrm>
            <a:off x="1685925" y="1086228"/>
            <a:ext cx="729615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 err="1"/>
              <a:t>Misiunea</a:t>
            </a:r>
            <a:r>
              <a:rPr lang="en-GB" sz="1400" dirty="0"/>
              <a:t> EFPIA, </a:t>
            </a:r>
            <a:r>
              <a:rPr lang="en-GB" sz="1400" dirty="0" err="1"/>
              <a:t>şi</a:t>
            </a:r>
            <a:r>
              <a:rPr lang="en-GB" sz="1400" dirty="0"/>
              <a:t> implicit a ARPIM, </a:t>
            </a:r>
            <a:r>
              <a:rPr lang="en-GB" sz="1400" dirty="0" err="1"/>
              <a:t>rezumată</a:t>
            </a:r>
            <a:r>
              <a:rPr lang="en-GB" sz="1400" dirty="0"/>
              <a:t> de motto-</a:t>
            </a:r>
            <a:r>
              <a:rPr lang="en-GB" sz="1400" dirty="0" err="1"/>
              <a:t>ul</a:t>
            </a:r>
            <a:r>
              <a:rPr lang="en-GB" sz="1400" dirty="0"/>
              <a:t> </a:t>
            </a:r>
            <a:endParaRPr lang="ro-RO" sz="1400" dirty="0" smtClean="0"/>
          </a:p>
          <a:p>
            <a:endParaRPr lang="ro-RO" sz="1400" dirty="0" smtClean="0"/>
          </a:p>
          <a:p>
            <a:pPr algn="ctr"/>
            <a:r>
              <a:rPr lang="en-GB" sz="1400" b="1" i="1" dirty="0" smtClean="0"/>
              <a:t>“</a:t>
            </a:r>
            <a:r>
              <a:rPr lang="en-GB" sz="1400" b="1" i="1" dirty="0" err="1"/>
              <a:t>Produse</a:t>
            </a:r>
            <a:r>
              <a:rPr lang="en-GB" sz="1400" b="1" i="1" dirty="0"/>
              <a:t> </a:t>
            </a:r>
            <a:r>
              <a:rPr lang="en-GB" sz="1400" b="1" i="1" dirty="0" err="1"/>
              <a:t>medicamentoase</a:t>
            </a:r>
            <a:r>
              <a:rPr lang="en-GB" sz="1400" b="1" i="1" dirty="0"/>
              <a:t> </a:t>
            </a:r>
            <a:r>
              <a:rPr lang="en-GB" sz="1400" b="1" i="1" dirty="0" err="1"/>
              <a:t>noi</a:t>
            </a:r>
            <a:r>
              <a:rPr lang="en-GB" sz="1400" b="1" i="1" dirty="0"/>
              <a:t> </a:t>
            </a:r>
            <a:r>
              <a:rPr lang="en-GB" sz="1400" b="1" i="1" dirty="0" err="1"/>
              <a:t>pentru</a:t>
            </a:r>
            <a:r>
              <a:rPr lang="en-GB" sz="1400" b="1" i="1" dirty="0"/>
              <a:t> o </a:t>
            </a:r>
            <a:r>
              <a:rPr lang="en-GB" sz="1400" b="1" i="1" dirty="0" err="1"/>
              <a:t>sănătate</a:t>
            </a:r>
            <a:r>
              <a:rPr lang="en-GB" sz="1400" b="1" i="1" dirty="0"/>
              <a:t> </a:t>
            </a:r>
            <a:r>
              <a:rPr lang="en-GB" sz="1400" b="1" i="1" dirty="0" err="1"/>
              <a:t>mai</a:t>
            </a:r>
            <a:r>
              <a:rPr lang="en-GB" sz="1400" b="1" i="1" dirty="0"/>
              <a:t> </a:t>
            </a:r>
            <a:r>
              <a:rPr lang="en-GB" sz="1400" b="1" i="1" dirty="0" err="1"/>
              <a:t>bună</a:t>
            </a:r>
            <a:r>
              <a:rPr lang="en-GB" sz="1400" b="1" i="1" dirty="0"/>
              <a:t>”, </a:t>
            </a:r>
            <a:endParaRPr lang="ro-RO" sz="1400" b="1" i="1" dirty="0" smtClean="0"/>
          </a:p>
          <a:p>
            <a:endParaRPr lang="ro-RO" sz="1400" dirty="0" smtClean="0"/>
          </a:p>
          <a:p>
            <a:r>
              <a:rPr lang="en-GB" sz="1400" dirty="0" err="1" smtClean="0"/>
              <a:t>este</a:t>
            </a:r>
            <a:r>
              <a:rPr lang="en-GB" sz="1400" dirty="0" smtClean="0"/>
              <a:t> </a:t>
            </a:r>
            <a:r>
              <a:rPr lang="en-GB" sz="1400" dirty="0"/>
              <a:t>de a </a:t>
            </a:r>
            <a:r>
              <a:rPr lang="en-GB" sz="1400" dirty="0" err="1"/>
              <a:t>promova</a:t>
            </a:r>
            <a:r>
              <a:rPr lang="en-GB" sz="1400" dirty="0"/>
              <a:t> </a:t>
            </a:r>
            <a:r>
              <a:rPr lang="en-GB" sz="1400" dirty="0" err="1"/>
              <a:t>cercetarea</a:t>
            </a:r>
            <a:r>
              <a:rPr lang="en-GB" sz="1400" dirty="0"/>
              <a:t> </a:t>
            </a:r>
            <a:r>
              <a:rPr lang="en-GB" sz="1400" dirty="0" err="1"/>
              <a:t>şi</a:t>
            </a:r>
            <a:r>
              <a:rPr lang="en-GB" sz="1400" dirty="0"/>
              <a:t> </a:t>
            </a:r>
            <a:r>
              <a:rPr lang="en-GB" sz="1400" dirty="0" err="1"/>
              <a:t>dezvoltarea</a:t>
            </a:r>
            <a:r>
              <a:rPr lang="en-GB" sz="1400" dirty="0"/>
              <a:t> </a:t>
            </a:r>
            <a:r>
              <a:rPr lang="en-GB" sz="1400" dirty="0" err="1"/>
              <a:t>farmaceutică</a:t>
            </a:r>
            <a:r>
              <a:rPr lang="en-GB" sz="1400" dirty="0"/>
              <a:t> </a:t>
            </a:r>
            <a:r>
              <a:rPr lang="en-GB" sz="1400" dirty="0" err="1"/>
              <a:t>în</a:t>
            </a:r>
            <a:r>
              <a:rPr lang="en-GB" sz="1400" dirty="0"/>
              <a:t> </a:t>
            </a:r>
            <a:r>
              <a:rPr lang="en-GB" sz="1400" dirty="0" err="1"/>
              <a:t>scopul</a:t>
            </a:r>
            <a:r>
              <a:rPr lang="en-GB" sz="1400" dirty="0"/>
              <a:t> de a </a:t>
            </a:r>
            <a:r>
              <a:rPr lang="en-GB" sz="1400" dirty="0" err="1"/>
              <a:t>descoperi</a:t>
            </a:r>
            <a:r>
              <a:rPr lang="en-GB" sz="1400" dirty="0"/>
              <a:t> </a:t>
            </a:r>
            <a:r>
              <a:rPr lang="en-GB" sz="1400" dirty="0" err="1"/>
              <a:t>soluţii</a:t>
            </a:r>
            <a:r>
              <a:rPr lang="en-GB" sz="1400" dirty="0"/>
              <a:t> </a:t>
            </a:r>
            <a:r>
              <a:rPr lang="en-GB" sz="1400" dirty="0" err="1"/>
              <a:t>terapeutice</a:t>
            </a:r>
            <a:r>
              <a:rPr lang="en-GB" sz="1400" dirty="0"/>
              <a:t> </a:t>
            </a:r>
            <a:r>
              <a:rPr lang="en-GB" sz="1400" dirty="0" err="1"/>
              <a:t>mai</a:t>
            </a:r>
            <a:r>
              <a:rPr lang="en-GB" sz="1400" dirty="0"/>
              <a:t> </a:t>
            </a:r>
            <a:r>
              <a:rPr lang="en-GB" sz="1400" dirty="0" err="1"/>
              <a:t>bune</a:t>
            </a:r>
            <a:r>
              <a:rPr lang="en-GB" sz="1400" dirty="0"/>
              <a:t> </a:t>
            </a:r>
            <a:r>
              <a:rPr lang="en-GB" sz="1400" dirty="0" err="1"/>
              <a:t>pentru</a:t>
            </a:r>
            <a:r>
              <a:rPr lang="en-GB" sz="1400" dirty="0"/>
              <a:t> </a:t>
            </a:r>
            <a:r>
              <a:rPr lang="en-GB" sz="1400" dirty="0" err="1"/>
              <a:t>îmbunătăţirea</a:t>
            </a:r>
            <a:r>
              <a:rPr lang="en-GB" sz="1400" dirty="0"/>
              <a:t> </a:t>
            </a:r>
            <a:r>
              <a:rPr lang="en-GB" sz="1400" dirty="0" err="1"/>
              <a:t>sănătăţii</a:t>
            </a:r>
            <a:r>
              <a:rPr lang="en-GB" sz="1400" dirty="0"/>
              <a:t> </a:t>
            </a:r>
            <a:r>
              <a:rPr lang="en-GB" sz="1400" dirty="0" err="1"/>
              <a:t>oamenilor</a:t>
            </a:r>
            <a:r>
              <a:rPr lang="en-GB" sz="1400" dirty="0"/>
              <a:t>.</a:t>
            </a:r>
            <a:endParaRPr lang="en-US" sz="1400" dirty="0"/>
          </a:p>
          <a:p>
            <a:endParaRPr lang="ro-RO" sz="1400" dirty="0" smtClean="0"/>
          </a:p>
          <a:p>
            <a:r>
              <a:rPr lang="en-GB" sz="1400" dirty="0" err="1" smtClean="0"/>
              <a:t>Industria</a:t>
            </a:r>
            <a:r>
              <a:rPr lang="en-GB" sz="1400" dirty="0" smtClean="0"/>
              <a:t> </a:t>
            </a:r>
            <a:r>
              <a:rPr lang="en-GB" sz="1400" dirty="0" err="1"/>
              <a:t>farmaceutică</a:t>
            </a:r>
            <a:r>
              <a:rPr lang="en-GB" sz="1400" dirty="0"/>
              <a:t> are </a:t>
            </a:r>
            <a:r>
              <a:rPr lang="en-GB" sz="1400" dirty="0" err="1"/>
              <a:t>multe</a:t>
            </a:r>
            <a:r>
              <a:rPr lang="en-GB" sz="1400" dirty="0"/>
              <a:t> </a:t>
            </a:r>
            <a:r>
              <a:rPr lang="en-GB" sz="1400" dirty="0" err="1"/>
              <a:t>interese</a:t>
            </a:r>
            <a:r>
              <a:rPr lang="en-GB" sz="1400" dirty="0"/>
              <a:t> </a:t>
            </a:r>
            <a:r>
              <a:rPr lang="en-GB" sz="1400" dirty="0" err="1"/>
              <a:t>comune</a:t>
            </a:r>
            <a:r>
              <a:rPr lang="en-GB" sz="1400" dirty="0"/>
              <a:t> cu </a:t>
            </a:r>
            <a:r>
              <a:rPr lang="en-GB" sz="1400" dirty="0" err="1"/>
              <a:t>organizaţiile</a:t>
            </a:r>
            <a:r>
              <a:rPr lang="en-GB" sz="1400" dirty="0"/>
              <a:t> de </a:t>
            </a:r>
            <a:r>
              <a:rPr lang="en-GB" sz="1400" dirty="0" err="1"/>
              <a:t>pacienţi</a:t>
            </a:r>
            <a:r>
              <a:rPr lang="en-GB" sz="1400" dirty="0"/>
              <a:t>, care </a:t>
            </a:r>
            <a:r>
              <a:rPr lang="en-GB" sz="1400" dirty="0" err="1"/>
              <a:t>reprezintă</a:t>
            </a:r>
            <a:r>
              <a:rPr lang="en-GB" sz="1400" dirty="0"/>
              <a:t> </a:t>
            </a:r>
            <a:r>
              <a:rPr lang="en-GB" sz="1400" dirty="0" err="1"/>
              <a:t>sau</a:t>
            </a:r>
            <a:r>
              <a:rPr lang="en-GB" sz="1400" dirty="0"/>
              <a:t> </a:t>
            </a:r>
            <a:r>
              <a:rPr lang="en-GB" sz="1400" dirty="0" err="1"/>
              <a:t>sprijină</a:t>
            </a:r>
            <a:r>
              <a:rPr lang="en-GB" sz="1400" dirty="0"/>
              <a:t> </a:t>
            </a:r>
            <a:r>
              <a:rPr lang="en-GB" sz="1400" dirty="0" err="1"/>
              <a:t>nevoile</a:t>
            </a:r>
            <a:r>
              <a:rPr lang="en-GB" sz="1400" dirty="0"/>
              <a:t> </a:t>
            </a:r>
            <a:r>
              <a:rPr lang="en-GB" sz="1400" dirty="0" err="1"/>
              <a:t>pacienţilor</a:t>
            </a:r>
            <a:r>
              <a:rPr lang="en-GB" sz="1400" dirty="0"/>
              <a:t> </a:t>
            </a:r>
            <a:r>
              <a:rPr lang="en-GB" sz="1400" dirty="0" err="1"/>
              <a:t>şi</a:t>
            </a:r>
            <a:r>
              <a:rPr lang="en-GB" sz="1400" dirty="0"/>
              <a:t> ale </a:t>
            </a:r>
            <a:r>
              <a:rPr lang="en-GB" sz="1400" dirty="0" err="1"/>
              <a:t>persoanelor</a:t>
            </a:r>
            <a:r>
              <a:rPr lang="en-GB" sz="1400" dirty="0"/>
              <a:t> care se </a:t>
            </a:r>
            <a:r>
              <a:rPr lang="en-GB" sz="1400" dirty="0" err="1"/>
              <a:t>ocupă</a:t>
            </a:r>
            <a:r>
              <a:rPr lang="en-GB" sz="1400" dirty="0"/>
              <a:t> de </a:t>
            </a:r>
            <a:r>
              <a:rPr lang="en-GB" sz="1400" dirty="0" err="1"/>
              <a:t>îngrijirea</a:t>
            </a:r>
            <a:r>
              <a:rPr lang="en-GB" sz="1400" dirty="0"/>
              <a:t> </a:t>
            </a:r>
            <a:r>
              <a:rPr lang="en-GB" sz="1400" dirty="0" err="1"/>
              <a:t>lor</a:t>
            </a:r>
            <a:r>
              <a:rPr lang="en-GB" sz="1400" dirty="0"/>
              <a:t>.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48450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LAPiperBlueCover">
  <a:themeElements>
    <a:clrScheme name="DLAPiperBlueCover 2">
      <a:dk1>
        <a:srgbClr val="454545"/>
      </a:dk1>
      <a:lt1>
        <a:srgbClr val="FFFFFF"/>
      </a:lt1>
      <a:dk2>
        <a:srgbClr val="0073CF"/>
      </a:dk2>
      <a:lt2>
        <a:srgbClr val="BFBFBF"/>
      </a:lt2>
      <a:accent1>
        <a:srgbClr val="EBF0F8"/>
      </a:accent1>
      <a:accent2>
        <a:srgbClr val="00A9E0"/>
      </a:accent2>
      <a:accent3>
        <a:srgbClr val="FFFFFF"/>
      </a:accent3>
      <a:accent4>
        <a:srgbClr val="3A3A3A"/>
      </a:accent4>
      <a:accent5>
        <a:srgbClr val="F3F6FB"/>
      </a:accent5>
      <a:accent6>
        <a:srgbClr val="0099CB"/>
      </a:accent6>
      <a:hlink>
        <a:srgbClr val="00A9E0"/>
      </a:hlink>
      <a:folHlink>
        <a:srgbClr val="3975BA"/>
      </a:folHlink>
    </a:clrScheme>
    <a:fontScheme name="DLAPiperBlueCover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LAPiperBlueCover 1">
        <a:dk1>
          <a:srgbClr val="000000"/>
        </a:dk1>
        <a:lt1>
          <a:srgbClr val="FFFFFF"/>
        </a:lt1>
        <a:dk2>
          <a:srgbClr val="0073CF"/>
        </a:dk2>
        <a:lt2>
          <a:srgbClr val="BFBFBF"/>
        </a:lt2>
        <a:accent1>
          <a:srgbClr val="EBF0F8"/>
        </a:accent1>
        <a:accent2>
          <a:srgbClr val="00A9E0"/>
        </a:accent2>
        <a:accent3>
          <a:srgbClr val="FFFFFF"/>
        </a:accent3>
        <a:accent4>
          <a:srgbClr val="000000"/>
        </a:accent4>
        <a:accent5>
          <a:srgbClr val="F3F6FB"/>
        </a:accent5>
        <a:accent6>
          <a:srgbClr val="0099CB"/>
        </a:accent6>
        <a:hlink>
          <a:srgbClr val="00A9E0"/>
        </a:hlink>
        <a:folHlink>
          <a:srgbClr val="3975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LAPiperBlueCover 2">
        <a:dk1>
          <a:srgbClr val="454545"/>
        </a:dk1>
        <a:lt1>
          <a:srgbClr val="FFFFFF"/>
        </a:lt1>
        <a:dk2>
          <a:srgbClr val="0073CF"/>
        </a:dk2>
        <a:lt2>
          <a:srgbClr val="BFBFBF"/>
        </a:lt2>
        <a:accent1>
          <a:srgbClr val="EBF0F8"/>
        </a:accent1>
        <a:accent2>
          <a:srgbClr val="00A9E0"/>
        </a:accent2>
        <a:accent3>
          <a:srgbClr val="FFFFFF"/>
        </a:accent3>
        <a:accent4>
          <a:srgbClr val="3A3A3A"/>
        </a:accent4>
        <a:accent5>
          <a:srgbClr val="F3F6FB"/>
        </a:accent5>
        <a:accent6>
          <a:srgbClr val="0099CB"/>
        </a:accent6>
        <a:hlink>
          <a:srgbClr val="00A9E0"/>
        </a:hlink>
        <a:folHlink>
          <a:srgbClr val="3975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LAPiperBlueTitle">
  <a:themeElements>
    <a:clrScheme name="">
      <a:dk1>
        <a:srgbClr val="000000"/>
      </a:dk1>
      <a:lt1>
        <a:srgbClr val="FFFFFF"/>
      </a:lt1>
      <a:dk2>
        <a:srgbClr val="0066CB"/>
      </a:dk2>
      <a:lt2>
        <a:srgbClr val="BFBFBF"/>
      </a:lt2>
      <a:accent1>
        <a:srgbClr val="EBF0F8"/>
      </a:accent1>
      <a:accent2>
        <a:srgbClr val="ABC2E1"/>
      </a:accent2>
      <a:accent3>
        <a:srgbClr val="FFFFFF"/>
      </a:accent3>
      <a:accent4>
        <a:srgbClr val="000000"/>
      </a:accent4>
      <a:accent5>
        <a:srgbClr val="F3F6FB"/>
      </a:accent5>
      <a:accent6>
        <a:srgbClr val="9BB0CC"/>
      </a:accent6>
      <a:hlink>
        <a:srgbClr val="00A9E0"/>
      </a:hlink>
      <a:folHlink>
        <a:srgbClr val="3975BA"/>
      </a:folHlink>
    </a:clrScheme>
    <a:fontScheme name="DLAPiperBlueTitle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LAPiperBlueTitle 1">
        <a:dk1>
          <a:srgbClr val="000000"/>
        </a:dk1>
        <a:lt1>
          <a:srgbClr val="FFFFFF"/>
        </a:lt1>
        <a:dk2>
          <a:srgbClr val="0073CF"/>
        </a:dk2>
        <a:lt2>
          <a:srgbClr val="BFBFBF"/>
        </a:lt2>
        <a:accent1>
          <a:srgbClr val="EBF0F8"/>
        </a:accent1>
        <a:accent2>
          <a:srgbClr val="00A9E0"/>
        </a:accent2>
        <a:accent3>
          <a:srgbClr val="FFFFFF"/>
        </a:accent3>
        <a:accent4>
          <a:srgbClr val="000000"/>
        </a:accent4>
        <a:accent5>
          <a:srgbClr val="F3F6FB"/>
        </a:accent5>
        <a:accent6>
          <a:srgbClr val="0099CB"/>
        </a:accent6>
        <a:hlink>
          <a:srgbClr val="00A9E0"/>
        </a:hlink>
        <a:folHlink>
          <a:srgbClr val="3975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LAPiperBlueTitle 2">
        <a:dk1>
          <a:srgbClr val="454545"/>
        </a:dk1>
        <a:lt1>
          <a:srgbClr val="FFFFFF"/>
        </a:lt1>
        <a:dk2>
          <a:srgbClr val="0073CF"/>
        </a:dk2>
        <a:lt2>
          <a:srgbClr val="BFBFBF"/>
        </a:lt2>
        <a:accent1>
          <a:srgbClr val="EBF0F8"/>
        </a:accent1>
        <a:accent2>
          <a:srgbClr val="00A9E0"/>
        </a:accent2>
        <a:accent3>
          <a:srgbClr val="FFFFFF"/>
        </a:accent3>
        <a:accent4>
          <a:srgbClr val="3A3A3A"/>
        </a:accent4>
        <a:accent5>
          <a:srgbClr val="F3F6FB"/>
        </a:accent5>
        <a:accent6>
          <a:srgbClr val="0099CB"/>
        </a:accent6>
        <a:hlink>
          <a:srgbClr val="00A9E0"/>
        </a:hlink>
        <a:folHlink>
          <a:srgbClr val="3975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DLAPiperBlueCover 1">
    <a:dk1>
      <a:srgbClr val="000000"/>
    </a:dk1>
    <a:lt1>
      <a:srgbClr val="FFFFFF"/>
    </a:lt1>
    <a:dk2>
      <a:srgbClr val="0073CF"/>
    </a:dk2>
    <a:lt2>
      <a:srgbClr val="BFBFBF"/>
    </a:lt2>
    <a:accent1>
      <a:srgbClr val="EBF0F8"/>
    </a:accent1>
    <a:accent2>
      <a:srgbClr val="00A9E0"/>
    </a:accent2>
    <a:accent3>
      <a:srgbClr val="FFFFFF"/>
    </a:accent3>
    <a:accent4>
      <a:srgbClr val="000000"/>
    </a:accent4>
    <a:accent5>
      <a:srgbClr val="F3F6FB"/>
    </a:accent5>
    <a:accent6>
      <a:srgbClr val="0099CB"/>
    </a:accent6>
    <a:hlink>
      <a:srgbClr val="00A9E0"/>
    </a:hlink>
    <a:folHlink>
      <a:srgbClr val="3975BA"/>
    </a:folHlink>
  </a:clrScheme>
</a:themeOverride>
</file>

<file path=ppt/theme/themeOverride2.xml><?xml version="1.0" encoding="utf-8"?>
<a:themeOverride xmlns:a="http://schemas.openxmlformats.org/drawingml/2006/main">
  <a:clrScheme name="DLAPiperBlueTitle 1">
    <a:dk1>
      <a:srgbClr val="000000"/>
    </a:dk1>
    <a:lt1>
      <a:srgbClr val="FFFFFF"/>
    </a:lt1>
    <a:dk2>
      <a:srgbClr val="0073CF"/>
    </a:dk2>
    <a:lt2>
      <a:srgbClr val="BFBFBF"/>
    </a:lt2>
    <a:accent1>
      <a:srgbClr val="EBF0F8"/>
    </a:accent1>
    <a:accent2>
      <a:srgbClr val="00A9E0"/>
    </a:accent2>
    <a:accent3>
      <a:srgbClr val="FFFFFF"/>
    </a:accent3>
    <a:accent4>
      <a:srgbClr val="000000"/>
    </a:accent4>
    <a:accent5>
      <a:srgbClr val="F3F6FB"/>
    </a:accent5>
    <a:accent6>
      <a:srgbClr val="0099CB"/>
    </a:accent6>
    <a:hlink>
      <a:srgbClr val="00A9E0"/>
    </a:hlink>
    <a:folHlink>
      <a:srgbClr val="3975B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3968</TotalTime>
  <Words>1514</Words>
  <Application>Microsoft Office PowerPoint</Application>
  <PresentationFormat>On-screen Show (4:3)</PresentationFormat>
  <Paragraphs>184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Office Theme</vt:lpstr>
      <vt:lpstr>DLAPiperBlueCover</vt:lpstr>
      <vt:lpstr>DLAPiperBlueTitle</vt:lpstr>
      <vt:lpstr>1_Office Theme</vt:lpstr>
      <vt:lpstr>Codurile de Etică ARPIM Noutăţi </vt:lpstr>
      <vt:lpstr>Istoric</vt:lpstr>
      <vt:lpstr>Prezent</vt:lpstr>
      <vt:lpstr>Promovare</vt:lpstr>
      <vt:lpstr>Interacţiuni</vt:lpstr>
      <vt:lpstr>Inedite şi Importante</vt:lpstr>
      <vt:lpstr>Inedite şi Importante</vt:lpstr>
      <vt:lpstr>Inedite şi Importante</vt:lpstr>
      <vt:lpstr>Inedite şi Importante</vt:lpstr>
      <vt:lpstr>Nou</vt:lpstr>
      <vt:lpstr>Ordonanţa de urgenţă nr. 2/2014 pentru modificarea şi completarea Legii nr. 95/2006  privind reforma în domeniul sănătăţii, precum şi pentru modificarea şi completarea unor acte normative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 Name of presentation</dc:title>
  <dc:creator>s</dc:creator>
  <cp:lastModifiedBy>Preda, Cornelia</cp:lastModifiedBy>
  <cp:revision>319</cp:revision>
  <cp:lastPrinted>2014-06-05T11:29:41Z</cp:lastPrinted>
  <dcterms:created xsi:type="dcterms:W3CDTF">2011-08-26T13:46:59Z</dcterms:created>
  <dcterms:modified xsi:type="dcterms:W3CDTF">2014-06-05T11:30:16Z</dcterms:modified>
</cp:coreProperties>
</file>